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57" r:id="rId3"/>
    <p:sldId id="271" r:id="rId4"/>
    <p:sldId id="269" r:id="rId5"/>
    <p:sldId id="270" r:id="rId6"/>
    <p:sldId id="268" r:id="rId7"/>
    <p:sldId id="356" r:id="rId8"/>
    <p:sldId id="394" r:id="rId9"/>
    <p:sldId id="395" r:id="rId10"/>
    <p:sldId id="273" r:id="rId11"/>
    <p:sldId id="396" r:id="rId12"/>
    <p:sldId id="261" r:id="rId13"/>
    <p:sldId id="397" r:id="rId14"/>
    <p:sldId id="262" r:id="rId15"/>
    <p:sldId id="263" r:id="rId16"/>
    <p:sldId id="264" r:id="rId17"/>
    <p:sldId id="259" r:id="rId18"/>
    <p:sldId id="258" r:id="rId19"/>
    <p:sldId id="260" r:id="rId20"/>
    <p:sldId id="265" r:id="rId21"/>
    <p:sldId id="266" r:id="rId22"/>
    <p:sldId id="26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B8C223-27FB-460B-AEFE-A385DEDCFC59}" v="815" dt="2022-07-26T12:48:27.8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3996-3361-4CD6-A5F4-60008BEF2709}" type="datetimeFigureOut">
              <a:rPr lang="en-US" smtClean="0"/>
              <a:t>7/22/2022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3481C-0C1E-43FC-BC1C-1D0181BA9473}" type="slidenum">
              <a:rPr lang="en-US" smtClean="0"/>
              <a:t>‹#›</a:t>
            </a:fld>
            <a:endParaRPr lang="en-US" dirty="0"/>
          </a:p>
        </p:txBody>
      </p:sp>
    </p:spTree>
    <p:extLst>
      <p:ext uri="{BB962C8B-B14F-4D97-AF65-F5344CB8AC3E}">
        <p14:creationId xmlns:p14="http://schemas.microsoft.com/office/powerpoint/2010/main" val="22835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3E1D12-ED73-4973-9D15-6C0730AF6AD8}" type="slidenum">
              <a:rPr lang="en-US" smtClean="0"/>
              <a:t>7</a:t>
            </a:fld>
            <a:endParaRPr lang="en-US" dirty="0"/>
          </a:p>
        </p:txBody>
      </p:sp>
    </p:spTree>
    <p:extLst>
      <p:ext uri="{BB962C8B-B14F-4D97-AF65-F5344CB8AC3E}">
        <p14:creationId xmlns:p14="http://schemas.microsoft.com/office/powerpoint/2010/main" val="3476055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353E1D12-ED73-4973-9D15-6C0730AF6AD8}" type="slidenum">
              <a:rPr lang="en-US" smtClean="0"/>
              <a:t>8</a:t>
            </a:fld>
            <a:endParaRPr lang="en-US" dirty="0"/>
          </a:p>
        </p:txBody>
      </p:sp>
    </p:spTree>
    <p:extLst>
      <p:ext uri="{BB962C8B-B14F-4D97-AF65-F5344CB8AC3E}">
        <p14:creationId xmlns:p14="http://schemas.microsoft.com/office/powerpoint/2010/main" val="3405011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53E1D12-ED73-4973-9D15-6C0730AF6AD8}" type="slidenum">
              <a:rPr lang="en-US" smtClean="0"/>
              <a:t>9</a:t>
            </a:fld>
            <a:endParaRPr lang="en-US" dirty="0"/>
          </a:p>
        </p:txBody>
      </p:sp>
    </p:spTree>
    <p:extLst>
      <p:ext uri="{BB962C8B-B14F-4D97-AF65-F5344CB8AC3E}">
        <p14:creationId xmlns:p14="http://schemas.microsoft.com/office/powerpoint/2010/main" val="343746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38867-20BE-4906-8F67-D0955F20C3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263503-03EF-42B0-8C09-64EB4D91E5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2E9BA3-1C74-4068-ADD5-FC77995FFFB0}"/>
              </a:ext>
            </a:extLst>
          </p:cNvPr>
          <p:cNvSpPr>
            <a:spLocks noGrp="1"/>
          </p:cNvSpPr>
          <p:nvPr>
            <p:ph type="dt" sz="half" idx="10"/>
          </p:nvPr>
        </p:nvSpPr>
        <p:spPr/>
        <p:txBody>
          <a:bodyPr/>
          <a:lstStyle/>
          <a:p>
            <a:fld id="{342FE457-781D-448B-A661-F88278BAF483}" type="datetime1">
              <a:rPr lang="en-US" smtClean="0"/>
              <a:t>7/22/2022</a:t>
            </a:fld>
            <a:endParaRPr lang="en-US" dirty="0"/>
          </a:p>
        </p:txBody>
      </p:sp>
      <p:sp>
        <p:nvSpPr>
          <p:cNvPr id="5" name="Footer Placeholder 4">
            <a:extLst>
              <a:ext uri="{FF2B5EF4-FFF2-40B4-BE49-F238E27FC236}">
                <a16:creationId xmlns:a16="http://schemas.microsoft.com/office/drawing/2014/main" id="{80A4B188-D34A-4F30-9A4F-45223D08136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5D50352-CDF8-41FF-8D24-2F3807489C0B}"/>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3556871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EE321-7159-40CF-A547-674897C4B1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C99C79-F42C-4587-9DAA-C2B38579EA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908C03-4132-45A7-A145-6AFE8775CC2B}"/>
              </a:ext>
            </a:extLst>
          </p:cNvPr>
          <p:cNvSpPr>
            <a:spLocks noGrp="1"/>
          </p:cNvSpPr>
          <p:nvPr>
            <p:ph type="dt" sz="half" idx="10"/>
          </p:nvPr>
        </p:nvSpPr>
        <p:spPr/>
        <p:txBody>
          <a:bodyPr/>
          <a:lstStyle/>
          <a:p>
            <a:fld id="{3036EC37-D996-45E9-B042-7FCA8A9175B6}" type="datetime1">
              <a:rPr lang="en-US" smtClean="0"/>
              <a:t>7/22/2022</a:t>
            </a:fld>
            <a:endParaRPr lang="en-US" dirty="0"/>
          </a:p>
        </p:txBody>
      </p:sp>
      <p:sp>
        <p:nvSpPr>
          <p:cNvPr id="5" name="Footer Placeholder 4">
            <a:extLst>
              <a:ext uri="{FF2B5EF4-FFF2-40B4-BE49-F238E27FC236}">
                <a16:creationId xmlns:a16="http://schemas.microsoft.com/office/drawing/2014/main" id="{2BD0D4EB-908C-4A6A-A1CF-9647A189A11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75E66EF-6D7C-4EE5-865B-2CE704327FE1}"/>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2564645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A47C66-8053-438A-AD1F-E3814ECA90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F6F7901-6D61-4384-8269-90404CABF3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82E8D2-CD15-407A-9D68-23FC72E1B32A}"/>
              </a:ext>
            </a:extLst>
          </p:cNvPr>
          <p:cNvSpPr>
            <a:spLocks noGrp="1"/>
          </p:cNvSpPr>
          <p:nvPr>
            <p:ph type="dt" sz="half" idx="10"/>
          </p:nvPr>
        </p:nvSpPr>
        <p:spPr/>
        <p:txBody>
          <a:bodyPr/>
          <a:lstStyle/>
          <a:p>
            <a:fld id="{CA3DB459-DC9A-48A4-B96A-FACA6A080610}" type="datetime1">
              <a:rPr lang="en-US" smtClean="0"/>
              <a:t>7/22/2022</a:t>
            </a:fld>
            <a:endParaRPr lang="en-US" dirty="0"/>
          </a:p>
        </p:txBody>
      </p:sp>
      <p:sp>
        <p:nvSpPr>
          <p:cNvPr id="5" name="Footer Placeholder 4">
            <a:extLst>
              <a:ext uri="{FF2B5EF4-FFF2-40B4-BE49-F238E27FC236}">
                <a16:creationId xmlns:a16="http://schemas.microsoft.com/office/drawing/2014/main" id="{014EAEAF-36CE-48E3-81AE-8D38CBA426B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DD2F077-3705-47DD-AF4A-403522163AEA}"/>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1977416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B5398-C7C4-4DC1-93D1-4A42A155DA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8FBC85-C0AE-4750-B451-C131EA6A12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7827B3-483C-4604-8AB0-1A6BBB963D4C}"/>
              </a:ext>
            </a:extLst>
          </p:cNvPr>
          <p:cNvSpPr>
            <a:spLocks noGrp="1"/>
          </p:cNvSpPr>
          <p:nvPr>
            <p:ph type="dt" sz="half" idx="10"/>
          </p:nvPr>
        </p:nvSpPr>
        <p:spPr/>
        <p:txBody>
          <a:bodyPr/>
          <a:lstStyle/>
          <a:p>
            <a:fld id="{350869CC-9DF2-4DF0-B356-C7663A00238B}" type="datetime1">
              <a:rPr lang="en-US" smtClean="0"/>
              <a:t>7/22/2022</a:t>
            </a:fld>
            <a:endParaRPr lang="en-US" dirty="0"/>
          </a:p>
        </p:txBody>
      </p:sp>
      <p:sp>
        <p:nvSpPr>
          <p:cNvPr id="5" name="Footer Placeholder 4">
            <a:extLst>
              <a:ext uri="{FF2B5EF4-FFF2-40B4-BE49-F238E27FC236}">
                <a16:creationId xmlns:a16="http://schemas.microsoft.com/office/drawing/2014/main" id="{12B8E869-4498-4593-890E-2336DE6EF9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F04DC38-84BC-43B6-ADE9-427BED3BD35A}"/>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2597387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7F7EF-90F7-4E91-8233-949CB9BE0F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FF0AE58-A833-43D0-95E7-026832C992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6E28508-9674-454A-B7F1-ED4C05024E35}"/>
              </a:ext>
            </a:extLst>
          </p:cNvPr>
          <p:cNvSpPr>
            <a:spLocks noGrp="1"/>
          </p:cNvSpPr>
          <p:nvPr>
            <p:ph type="dt" sz="half" idx="10"/>
          </p:nvPr>
        </p:nvSpPr>
        <p:spPr/>
        <p:txBody>
          <a:bodyPr/>
          <a:lstStyle/>
          <a:p>
            <a:fld id="{D1B04789-8C99-49C4-9A3D-7800BD45E9B9}" type="datetime1">
              <a:rPr lang="en-US" smtClean="0"/>
              <a:t>7/22/2022</a:t>
            </a:fld>
            <a:endParaRPr lang="en-US" dirty="0"/>
          </a:p>
        </p:txBody>
      </p:sp>
      <p:sp>
        <p:nvSpPr>
          <p:cNvPr id="5" name="Footer Placeholder 4">
            <a:extLst>
              <a:ext uri="{FF2B5EF4-FFF2-40B4-BE49-F238E27FC236}">
                <a16:creationId xmlns:a16="http://schemas.microsoft.com/office/drawing/2014/main" id="{5007E9D0-7B24-4B5B-A9DA-E3D3AD26AF2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91FD535-91C0-4BD5-BD6F-502FCE6ED4D8}"/>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4128654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9DCD5-1B5A-47C0-882B-BE96C82346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8809A0-D95E-43ED-BD34-4CC4C73280A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989444-14C0-46FD-A5A0-F5CE0937E7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97ED91-ED42-4299-9DA8-AAD578F57EE1}"/>
              </a:ext>
            </a:extLst>
          </p:cNvPr>
          <p:cNvSpPr>
            <a:spLocks noGrp="1"/>
          </p:cNvSpPr>
          <p:nvPr>
            <p:ph type="dt" sz="half" idx="10"/>
          </p:nvPr>
        </p:nvSpPr>
        <p:spPr/>
        <p:txBody>
          <a:bodyPr/>
          <a:lstStyle/>
          <a:p>
            <a:fld id="{87247632-E385-4879-B653-F8B2A3A1AF2C}" type="datetime1">
              <a:rPr lang="en-US" smtClean="0"/>
              <a:t>7/22/2022</a:t>
            </a:fld>
            <a:endParaRPr lang="en-US" dirty="0"/>
          </a:p>
        </p:txBody>
      </p:sp>
      <p:sp>
        <p:nvSpPr>
          <p:cNvPr id="6" name="Footer Placeholder 5">
            <a:extLst>
              <a:ext uri="{FF2B5EF4-FFF2-40B4-BE49-F238E27FC236}">
                <a16:creationId xmlns:a16="http://schemas.microsoft.com/office/drawing/2014/main" id="{58960BED-1514-47E5-A70E-E84108B308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3C0D0E-7A32-415B-BECF-2AECEBF34597}"/>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3306794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F70BA-28C6-40A2-8135-C696038B1B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18F290C-C891-47E8-9C23-4501B3EF9B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612ADF-4C41-481C-ACA7-463BE1A5189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149981-49E2-4608-8B7B-D21A6454C9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EE69D7-1887-473D-9AA3-04DBAF9F73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21CD20E-CB49-40A0-8AE7-39226B1C5139}"/>
              </a:ext>
            </a:extLst>
          </p:cNvPr>
          <p:cNvSpPr>
            <a:spLocks noGrp="1"/>
          </p:cNvSpPr>
          <p:nvPr>
            <p:ph type="dt" sz="half" idx="10"/>
          </p:nvPr>
        </p:nvSpPr>
        <p:spPr/>
        <p:txBody>
          <a:bodyPr/>
          <a:lstStyle/>
          <a:p>
            <a:fld id="{01A32568-D419-454C-9023-B485F11ED038}" type="datetime1">
              <a:rPr lang="en-US" smtClean="0"/>
              <a:t>7/22/2022</a:t>
            </a:fld>
            <a:endParaRPr lang="en-US" dirty="0"/>
          </a:p>
        </p:txBody>
      </p:sp>
      <p:sp>
        <p:nvSpPr>
          <p:cNvPr id="8" name="Footer Placeholder 7">
            <a:extLst>
              <a:ext uri="{FF2B5EF4-FFF2-40B4-BE49-F238E27FC236}">
                <a16:creationId xmlns:a16="http://schemas.microsoft.com/office/drawing/2014/main" id="{60E2AA93-6049-4951-86B9-921FFA71C2D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E16C00F-E774-4AFC-B7CE-F20C51FA90A0}"/>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722741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05E3C-2AB1-42FA-9E91-301A51748AF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89D199-16C3-407F-A63A-53407C199B13}"/>
              </a:ext>
            </a:extLst>
          </p:cNvPr>
          <p:cNvSpPr>
            <a:spLocks noGrp="1"/>
          </p:cNvSpPr>
          <p:nvPr>
            <p:ph type="dt" sz="half" idx="10"/>
          </p:nvPr>
        </p:nvSpPr>
        <p:spPr/>
        <p:txBody>
          <a:bodyPr/>
          <a:lstStyle/>
          <a:p>
            <a:fld id="{34124C27-C719-474E-9DC7-630EE2CBD574}" type="datetime1">
              <a:rPr lang="en-US" smtClean="0"/>
              <a:t>7/22/2022</a:t>
            </a:fld>
            <a:endParaRPr lang="en-US" dirty="0"/>
          </a:p>
        </p:txBody>
      </p:sp>
      <p:sp>
        <p:nvSpPr>
          <p:cNvPr id="4" name="Footer Placeholder 3">
            <a:extLst>
              <a:ext uri="{FF2B5EF4-FFF2-40B4-BE49-F238E27FC236}">
                <a16:creationId xmlns:a16="http://schemas.microsoft.com/office/drawing/2014/main" id="{063F8CEE-FE65-40B9-9EE1-299AE1AA0864}"/>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0740F25-F702-4859-AB79-AFEA62D18F94}"/>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3305167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89B747-1F44-4960-9449-6FDF34F2D26C}"/>
              </a:ext>
            </a:extLst>
          </p:cNvPr>
          <p:cNvSpPr>
            <a:spLocks noGrp="1"/>
          </p:cNvSpPr>
          <p:nvPr>
            <p:ph type="dt" sz="half" idx="10"/>
          </p:nvPr>
        </p:nvSpPr>
        <p:spPr/>
        <p:txBody>
          <a:bodyPr/>
          <a:lstStyle/>
          <a:p>
            <a:fld id="{DF29A230-3DEA-4AC7-99F5-AF2885DDE7BB}" type="datetime1">
              <a:rPr lang="en-US" smtClean="0"/>
              <a:t>7/22/2022</a:t>
            </a:fld>
            <a:endParaRPr lang="en-US" dirty="0"/>
          </a:p>
        </p:txBody>
      </p:sp>
      <p:sp>
        <p:nvSpPr>
          <p:cNvPr id="3" name="Footer Placeholder 2">
            <a:extLst>
              <a:ext uri="{FF2B5EF4-FFF2-40B4-BE49-F238E27FC236}">
                <a16:creationId xmlns:a16="http://schemas.microsoft.com/office/drawing/2014/main" id="{EAE55E82-0185-42FB-BC28-CBBCF983172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A804AE87-5627-46E0-88E6-36BD0BF6E42A}"/>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2884356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FFEB8-7B20-4534-A5DD-0252BC24E4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3B273D-499F-402D-8DEF-E64E218288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7FE02D8-B048-4626-BC58-8DC4EB35C0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52B850-E543-4E93-B219-328F5EB55465}"/>
              </a:ext>
            </a:extLst>
          </p:cNvPr>
          <p:cNvSpPr>
            <a:spLocks noGrp="1"/>
          </p:cNvSpPr>
          <p:nvPr>
            <p:ph type="dt" sz="half" idx="10"/>
          </p:nvPr>
        </p:nvSpPr>
        <p:spPr/>
        <p:txBody>
          <a:bodyPr/>
          <a:lstStyle/>
          <a:p>
            <a:fld id="{57B6F679-C699-4207-A35F-6023251FAEAC}" type="datetime1">
              <a:rPr lang="en-US" smtClean="0"/>
              <a:t>7/22/2022</a:t>
            </a:fld>
            <a:endParaRPr lang="en-US" dirty="0"/>
          </a:p>
        </p:txBody>
      </p:sp>
      <p:sp>
        <p:nvSpPr>
          <p:cNvPr id="6" name="Footer Placeholder 5">
            <a:extLst>
              <a:ext uri="{FF2B5EF4-FFF2-40B4-BE49-F238E27FC236}">
                <a16:creationId xmlns:a16="http://schemas.microsoft.com/office/drawing/2014/main" id="{A6A70E3D-6AFD-441F-8A07-031597BF8C1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A2C58E6-1DDD-4087-966F-100A5C69BFF8}"/>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3609002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270A3-1ADC-4E27-BA88-ECC4E725C2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B0A498-0971-472F-B7D0-3F6E6607E9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E18EB76-E2C1-4448-B500-A1A4A43AAB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A681A6-5D85-483F-8469-1D39021ED44A}"/>
              </a:ext>
            </a:extLst>
          </p:cNvPr>
          <p:cNvSpPr>
            <a:spLocks noGrp="1"/>
          </p:cNvSpPr>
          <p:nvPr>
            <p:ph type="dt" sz="half" idx="10"/>
          </p:nvPr>
        </p:nvSpPr>
        <p:spPr/>
        <p:txBody>
          <a:bodyPr/>
          <a:lstStyle/>
          <a:p>
            <a:fld id="{26251B88-D825-4766-AA62-8C6BF194363A}" type="datetime1">
              <a:rPr lang="en-US" smtClean="0"/>
              <a:t>7/22/2022</a:t>
            </a:fld>
            <a:endParaRPr lang="en-US" dirty="0"/>
          </a:p>
        </p:txBody>
      </p:sp>
      <p:sp>
        <p:nvSpPr>
          <p:cNvPr id="6" name="Footer Placeholder 5">
            <a:extLst>
              <a:ext uri="{FF2B5EF4-FFF2-40B4-BE49-F238E27FC236}">
                <a16:creationId xmlns:a16="http://schemas.microsoft.com/office/drawing/2014/main" id="{8FDBF170-36F2-4DC9-B54B-426388C69FE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746B42F-16E2-4859-9AE4-B1CB7C9E9FBB}"/>
              </a:ext>
            </a:extLst>
          </p:cNvPr>
          <p:cNvSpPr>
            <a:spLocks noGrp="1"/>
          </p:cNvSpPr>
          <p:nvPr>
            <p:ph type="sldNum" sz="quarter" idx="12"/>
          </p:nvPr>
        </p:nvSpPr>
        <p:spPr/>
        <p:txBody>
          <a:bodyPr/>
          <a:lstStyle/>
          <a:p>
            <a:fld id="{C374A857-6CF5-4E3A-B719-14B60F13E823}" type="slidenum">
              <a:rPr lang="en-US" smtClean="0"/>
              <a:t>‹#›</a:t>
            </a:fld>
            <a:endParaRPr lang="en-US" dirty="0"/>
          </a:p>
        </p:txBody>
      </p:sp>
    </p:spTree>
    <p:extLst>
      <p:ext uri="{BB962C8B-B14F-4D97-AF65-F5344CB8AC3E}">
        <p14:creationId xmlns:p14="http://schemas.microsoft.com/office/powerpoint/2010/main" val="2733167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F62107-7FAE-44A1-B547-C5D9F73BBB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8AEDA1-AD86-496A-A5C6-0438D10993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7EBEDD-F05A-4D97-A835-AD196C4F64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6F48A-F60E-46F4-889F-FB5D86196FAD}" type="datetime1">
              <a:rPr lang="en-US" smtClean="0"/>
              <a:t>7/22/2022</a:t>
            </a:fld>
            <a:endParaRPr lang="en-US" dirty="0"/>
          </a:p>
        </p:txBody>
      </p:sp>
      <p:sp>
        <p:nvSpPr>
          <p:cNvPr id="5" name="Footer Placeholder 4">
            <a:extLst>
              <a:ext uri="{FF2B5EF4-FFF2-40B4-BE49-F238E27FC236}">
                <a16:creationId xmlns:a16="http://schemas.microsoft.com/office/drawing/2014/main" id="{C719559D-3474-4859-A4A0-62B87F762A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C7B4567-5E37-44DC-8785-C48AD93864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74A857-6CF5-4E3A-B719-14B60F13E823}" type="slidenum">
              <a:rPr lang="en-US" smtClean="0"/>
              <a:t>‹#›</a:t>
            </a:fld>
            <a:endParaRPr lang="en-US" dirty="0"/>
          </a:p>
        </p:txBody>
      </p:sp>
    </p:spTree>
    <p:extLst>
      <p:ext uri="{BB962C8B-B14F-4D97-AF65-F5344CB8AC3E}">
        <p14:creationId xmlns:p14="http://schemas.microsoft.com/office/powerpoint/2010/main" val="2907687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https://www.cdc.gov/poxvirus/monkeypox/response/2022/us-map.html" TargetMode="Externa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5.emf"/><Relationship Id="rId5" Type="http://schemas.openxmlformats.org/officeDocument/2006/relationships/image" Target="../media/image13.w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2" Type="http://schemas.openxmlformats.org/officeDocument/2006/relationships/hyperlink" Target="https://www.cdc.gov/poxvirus/monkeypox/about.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publichealth.columbia.edu/public-health-now/news/our-experts-help-explain-monkeypox-outbrea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publichealth.columbia.edu/public-health-now/news/our-experts-help-explain-monkeypox-outbrea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cdc.gov/poxvirus/monkeypox/transmission.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cdc.gov/poxvirus/monkeypox/veterinarian/monkeypox-in-animals.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cdc.gov/poxvirus/monkeypox/prevention.html" TargetMode="External"/><Relationship Id="rId2" Type="http://schemas.openxmlformats.org/officeDocument/2006/relationships/hyperlink" Target="https://www.cdc.gov/poxvirus/monkeypox/considerations-for-monkeypox-vaccination.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cdc.gov/poxvirus/monkeypox/considerations-for-monkeypox-vaccination.html" TargetMode="External"/><Relationship Id="rId2" Type="http://schemas.openxmlformats.org/officeDocument/2006/relationships/hyperlink" Target="https://www.cdc.gov/poxvirus/monkeypox/clinicians/smallpox-vaccine.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6.wmf"/></Relationships>
</file>

<file path=ppt/slides/_rels/slide22.xml.rels><?xml version="1.0" encoding="UTF-8" standalone="yes"?>
<Relationships xmlns="http://schemas.openxmlformats.org/package/2006/relationships"><Relationship Id="rId2" Type="http://schemas.openxmlformats.org/officeDocument/2006/relationships/hyperlink" Target="mailto:Rullanv@co.delaware.pa.us"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7.bin"/><Relationship Id="rId3" Type="http://schemas.openxmlformats.org/officeDocument/2006/relationships/notesSlide" Target="../notesSlides/notesSlide2.xml"/><Relationship Id="rId7" Type="http://schemas.openxmlformats.org/officeDocument/2006/relationships/oleObject" Target="../embeddings/oleObject4.bin"/><Relationship Id="rId12" Type="http://schemas.openxmlformats.org/officeDocument/2006/relationships/image" Target="../media/image9.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6.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8.wmf"/><Relationship Id="rId4" Type="http://schemas.openxmlformats.org/officeDocument/2006/relationships/hyperlink" Target="https://www.health.pa.gov/topics/disease/coronavirus/Pages/Monitoring-Dashboard.aspx" TargetMode="External"/><Relationship Id="rId9" Type="http://schemas.openxmlformats.org/officeDocument/2006/relationships/oleObject" Target="../embeddings/oleObject5.bin"/><Relationship Id="rId1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s://data.pa.gov/Covid-19/COVID-19-Aggregate-Death-Data-Current-Weekly-Count/fbgu-sqgp" TargetMode="Externa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C83FB-B0BD-4043-B8EF-3CBC470472BB}"/>
              </a:ext>
            </a:extLst>
          </p:cNvPr>
          <p:cNvSpPr>
            <a:spLocks noGrp="1"/>
          </p:cNvSpPr>
          <p:nvPr>
            <p:ph type="ctrTitle"/>
          </p:nvPr>
        </p:nvSpPr>
        <p:spPr>
          <a:xfrm>
            <a:off x="132347" y="406400"/>
            <a:ext cx="11742821" cy="1747253"/>
          </a:xfrm>
        </p:spPr>
        <p:txBody>
          <a:bodyPr>
            <a:normAutofit/>
          </a:bodyPr>
          <a:lstStyle/>
          <a:p>
            <a:r>
              <a:rPr lang="en-US" dirty="0"/>
              <a:t>Delco Medical Reserve Corps (MRC)</a:t>
            </a:r>
            <a:br>
              <a:rPr lang="en-US" dirty="0"/>
            </a:br>
            <a:r>
              <a:rPr lang="en-US" dirty="0"/>
              <a:t>COVID-19 &amp; Monkeypox Update</a:t>
            </a:r>
          </a:p>
        </p:txBody>
      </p:sp>
      <p:sp>
        <p:nvSpPr>
          <p:cNvPr id="3" name="Subtitle 2">
            <a:extLst>
              <a:ext uri="{FF2B5EF4-FFF2-40B4-BE49-F238E27FC236}">
                <a16:creationId xmlns:a16="http://schemas.microsoft.com/office/drawing/2014/main" id="{2E64669A-54E3-4C9C-84F3-EF8E9BCBB8C0}"/>
              </a:ext>
            </a:extLst>
          </p:cNvPr>
          <p:cNvSpPr>
            <a:spLocks noGrp="1"/>
          </p:cNvSpPr>
          <p:nvPr>
            <p:ph type="subTitle" idx="1"/>
          </p:nvPr>
        </p:nvSpPr>
        <p:spPr>
          <a:xfrm>
            <a:off x="1367590" y="2317870"/>
            <a:ext cx="9144000" cy="1655762"/>
          </a:xfrm>
        </p:spPr>
        <p:txBody>
          <a:bodyPr>
            <a:normAutofit/>
          </a:bodyPr>
          <a:lstStyle/>
          <a:p>
            <a:r>
              <a:rPr lang="en-US" dirty="0"/>
              <a:t>July 2022</a:t>
            </a:r>
          </a:p>
          <a:p>
            <a:r>
              <a:rPr lang="en-US" sz="1800" dirty="0"/>
              <a:t>Victor Alos Rullan, DMD, MPH, MS</a:t>
            </a:r>
          </a:p>
          <a:p>
            <a:r>
              <a:rPr lang="en-US" sz="1800" dirty="0"/>
              <a:t>Delaware County Health Department (DCHD) Epidemiologist</a:t>
            </a:r>
          </a:p>
          <a:p>
            <a:r>
              <a:rPr lang="en-US" sz="1800" dirty="0"/>
              <a:t>MRC / CERT  </a:t>
            </a:r>
          </a:p>
          <a:p>
            <a:endParaRPr lang="en-US" dirty="0"/>
          </a:p>
        </p:txBody>
      </p:sp>
      <p:pic>
        <p:nvPicPr>
          <p:cNvPr id="1026" name="Picture 2">
            <a:extLst>
              <a:ext uri="{FF2B5EF4-FFF2-40B4-BE49-F238E27FC236}">
                <a16:creationId xmlns:a16="http://schemas.microsoft.com/office/drawing/2014/main" id="{325ADECA-27F8-499A-8AF1-83D3097146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8863" y="4036464"/>
            <a:ext cx="4277774" cy="262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123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B48A02-8958-4BC4-9C57-E3F9C3F5C6B6}"/>
              </a:ext>
            </a:extLst>
          </p:cNvPr>
          <p:cNvSpPr>
            <a:spLocks noGrp="1"/>
          </p:cNvSpPr>
          <p:nvPr>
            <p:ph type="sldNum" sz="quarter" idx="12"/>
          </p:nvPr>
        </p:nvSpPr>
        <p:spPr/>
        <p:txBody>
          <a:bodyPr/>
          <a:lstStyle/>
          <a:p>
            <a:fld id="{C374A857-6CF5-4E3A-B719-14B60F13E823}" type="slidenum">
              <a:rPr lang="en-US" smtClean="0"/>
              <a:t>10</a:t>
            </a:fld>
            <a:endParaRPr lang="en-US" dirty="0"/>
          </a:p>
        </p:txBody>
      </p:sp>
      <p:pic>
        <p:nvPicPr>
          <p:cNvPr id="4" name="Picture 3">
            <a:extLst>
              <a:ext uri="{FF2B5EF4-FFF2-40B4-BE49-F238E27FC236}">
                <a16:creationId xmlns:a16="http://schemas.microsoft.com/office/drawing/2014/main" id="{14E1C026-52BA-45AB-985D-FC0894EFD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2715"/>
            <a:ext cx="12192000" cy="6220955"/>
          </a:xfrm>
          <a:prstGeom prst="rect">
            <a:avLst/>
          </a:prstGeom>
        </p:spPr>
      </p:pic>
      <p:graphicFrame>
        <p:nvGraphicFramePr>
          <p:cNvPr id="5" name="Object 4">
            <a:extLst>
              <a:ext uri="{FF2B5EF4-FFF2-40B4-BE49-F238E27FC236}">
                <a16:creationId xmlns:a16="http://schemas.microsoft.com/office/drawing/2014/main" id="{2218ED8C-A72F-42D2-90F2-A402E7A6AE71}"/>
              </a:ext>
            </a:extLst>
          </p:cNvPr>
          <p:cNvGraphicFramePr>
            <a:graphicFrameLocks noChangeAspect="1"/>
          </p:cNvGraphicFramePr>
          <p:nvPr>
            <p:extLst>
              <p:ext uri="{D42A27DB-BD31-4B8C-83A1-F6EECF244321}">
                <p14:modId xmlns:p14="http://schemas.microsoft.com/office/powerpoint/2010/main" val="1348551668"/>
              </p:ext>
            </p:extLst>
          </p:nvPr>
        </p:nvGraphicFramePr>
        <p:xfrm>
          <a:off x="200775" y="4239716"/>
          <a:ext cx="2409825" cy="2447925"/>
        </p:xfrm>
        <a:graphic>
          <a:graphicData uri="http://schemas.openxmlformats.org/presentationml/2006/ole">
            <mc:AlternateContent xmlns:mc="http://schemas.openxmlformats.org/markup-compatibility/2006">
              <mc:Choice xmlns:v="urn:schemas-microsoft-com:vml" Requires="v">
                <p:oleObj spid="_x0000_s3073" name="Bitmap Image" r:id="rId4" imgW="2409840" imgH="2448000" progId="Paint.Picture.1">
                  <p:embed/>
                </p:oleObj>
              </mc:Choice>
              <mc:Fallback>
                <p:oleObj name="Bitmap Image" r:id="rId4" imgW="2409840" imgH="2448000" progId="Paint.Picture.1">
                  <p:embed/>
                  <p:pic>
                    <p:nvPicPr>
                      <p:cNvPr id="0" name=""/>
                      <p:cNvPicPr/>
                      <p:nvPr/>
                    </p:nvPicPr>
                    <p:blipFill>
                      <a:blip r:embed="rId5"/>
                      <a:stretch>
                        <a:fillRect/>
                      </a:stretch>
                    </p:blipFill>
                    <p:spPr>
                      <a:xfrm>
                        <a:off x="200775" y="4239716"/>
                        <a:ext cx="2409825" cy="2447925"/>
                      </a:xfrm>
                      <a:prstGeom prst="rect">
                        <a:avLst/>
                      </a:prstGeom>
                      <a:solidFill>
                        <a:schemeClr val="accent5">
                          <a:lumMod val="20000"/>
                          <a:lumOff val="80000"/>
                        </a:schemeClr>
                      </a:solidFill>
                      <a:ln>
                        <a:solidFill>
                          <a:schemeClr val="accent1"/>
                        </a:solidFill>
                      </a:ln>
                    </p:spPr>
                  </p:pic>
                </p:oleObj>
              </mc:Fallback>
            </mc:AlternateContent>
          </a:graphicData>
        </a:graphic>
      </p:graphicFrame>
      <p:sp>
        <p:nvSpPr>
          <p:cNvPr id="6" name="TextBox 5">
            <a:extLst>
              <a:ext uri="{FF2B5EF4-FFF2-40B4-BE49-F238E27FC236}">
                <a16:creationId xmlns:a16="http://schemas.microsoft.com/office/drawing/2014/main" id="{D1A04EF3-F73C-4506-9103-D503A46D1B96}"/>
              </a:ext>
            </a:extLst>
          </p:cNvPr>
          <p:cNvSpPr txBox="1"/>
          <p:nvPr/>
        </p:nvSpPr>
        <p:spPr>
          <a:xfrm>
            <a:off x="9168063" y="3029399"/>
            <a:ext cx="685799" cy="369332"/>
          </a:xfrm>
          <a:prstGeom prst="rect">
            <a:avLst/>
          </a:prstGeom>
          <a:noFill/>
        </p:spPr>
        <p:txBody>
          <a:bodyPr wrap="square" rtlCol="0">
            <a:spAutoFit/>
          </a:bodyPr>
          <a:lstStyle/>
          <a:p>
            <a:r>
              <a:rPr lang="en-US" dirty="0"/>
              <a:t>55</a:t>
            </a:r>
          </a:p>
        </p:txBody>
      </p:sp>
      <p:sp>
        <p:nvSpPr>
          <p:cNvPr id="7" name="TextBox 6">
            <a:extLst>
              <a:ext uri="{FF2B5EF4-FFF2-40B4-BE49-F238E27FC236}">
                <a16:creationId xmlns:a16="http://schemas.microsoft.com/office/drawing/2014/main" id="{A09165D0-FD40-4907-AD6A-F6F75B34EE0B}"/>
              </a:ext>
            </a:extLst>
          </p:cNvPr>
          <p:cNvSpPr txBox="1"/>
          <p:nvPr/>
        </p:nvSpPr>
        <p:spPr>
          <a:xfrm>
            <a:off x="9559088" y="2580584"/>
            <a:ext cx="589548" cy="369332"/>
          </a:xfrm>
          <a:prstGeom prst="rect">
            <a:avLst/>
          </a:prstGeom>
          <a:noFill/>
        </p:spPr>
        <p:txBody>
          <a:bodyPr wrap="square" rtlCol="0">
            <a:spAutoFit/>
          </a:bodyPr>
          <a:lstStyle/>
          <a:p>
            <a:r>
              <a:rPr lang="en-US" dirty="0"/>
              <a:t>900</a:t>
            </a:r>
          </a:p>
        </p:txBody>
      </p:sp>
      <p:sp>
        <p:nvSpPr>
          <p:cNvPr id="8" name="Title 1">
            <a:extLst>
              <a:ext uri="{FF2B5EF4-FFF2-40B4-BE49-F238E27FC236}">
                <a16:creationId xmlns:a16="http://schemas.microsoft.com/office/drawing/2014/main" id="{8894D31A-5463-4AA3-942C-AF4FAD616473}"/>
              </a:ext>
            </a:extLst>
          </p:cNvPr>
          <p:cNvSpPr txBox="1">
            <a:spLocks/>
          </p:cNvSpPr>
          <p:nvPr/>
        </p:nvSpPr>
        <p:spPr>
          <a:xfrm>
            <a:off x="704661" y="1"/>
            <a:ext cx="10515600" cy="9625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800" dirty="0"/>
              <a:t>MONKEYPOX</a:t>
            </a:r>
          </a:p>
        </p:txBody>
      </p:sp>
      <p:pic>
        <p:nvPicPr>
          <p:cNvPr id="12" name="Picture 11">
            <a:extLst>
              <a:ext uri="{FF2B5EF4-FFF2-40B4-BE49-F238E27FC236}">
                <a16:creationId xmlns:a16="http://schemas.microsoft.com/office/drawing/2014/main" id="{0CB7FDD4-9375-417E-9D5F-D87BAF41EE90}"/>
              </a:ext>
            </a:extLst>
          </p:cNvPr>
          <p:cNvPicPr>
            <a:picLocks noChangeAspect="1"/>
          </p:cNvPicPr>
          <p:nvPr/>
        </p:nvPicPr>
        <p:blipFill>
          <a:blip r:embed="rId6"/>
          <a:stretch>
            <a:fillRect/>
          </a:stretch>
        </p:blipFill>
        <p:spPr>
          <a:xfrm>
            <a:off x="92993" y="111567"/>
            <a:ext cx="1971675" cy="2305050"/>
          </a:xfrm>
          <a:prstGeom prst="rect">
            <a:avLst/>
          </a:prstGeom>
          <a:ln>
            <a:solidFill>
              <a:schemeClr val="accent1"/>
            </a:solidFill>
          </a:ln>
        </p:spPr>
      </p:pic>
      <p:sp>
        <p:nvSpPr>
          <p:cNvPr id="14" name="TextBox 13">
            <a:extLst>
              <a:ext uri="{FF2B5EF4-FFF2-40B4-BE49-F238E27FC236}">
                <a16:creationId xmlns:a16="http://schemas.microsoft.com/office/drawing/2014/main" id="{402D628A-4729-4CBF-A486-67CFACB8A678}"/>
              </a:ext>
            </a:extLst>
          </p:cNvPr>
          <p:cNvSpPr txBox="1"/>
          <p:nvPr/>
        </p:nvSpPr>
        <p:spPr>
          <a:xfrm>
            <a:off x="3332747" y="6252114"/>
            <a:ext cx="6093994" cy="461665"/>
          </a:xfrm>
          <a:prstGeom prst="rect">
            <a:avLst/>
          </a:prstGeom>
          <a:noFill/>
        </p:spPr>
        <p:txBody>
          <a:bodyPr wrap="square">
            <a:spAutoFit/>
          </a:bodyPr>
          <a:lstStyle/>
          <a:p>
            <a:r>
              <a:rPr lang="en-US" sz="1200" dirty="0"/>
              <a:t>Map: Epi Info </a:t>
            </a:r>
          </a:p>
          <a:p>
            <a:r>
              <a:rPr lang="en-US" sz="1200" dirty="0"/>
              <a:t>Data Source: CDC </a:t>
            </a:r>
            <a:r>
              <a:rPr lang="en-US" sz="1200" dirty="0">
                <a:hlinkClick r:id="rId7"/>
              </a:rPr>
              <a:t>https://www.cdc.gov/poxvirus/monkeypox/response/2022/us-map.html</a:t>
            </a:r>
            <a:r>
              <a:rPr lang="en-US" sz="1200" dirty="0"/>
              <a:t> </a:t>
            </a:r>
          </a:p>
        </p:txBody>
      </p:sp>
    </p:spTree>
    <p:extLst>
      <p:ext uri="{BB962C8B-B14F-4D97-AF65-F5344CB8AC3E}">
        <p14:creationId xmlns:p14="http://schemas.microsoft.com/office/powerpoint/2010/main" val="2650137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104A-B277-4411-B5BC-59E42BEB1560}"/>
              </a:ext>
            </a:extLst>
          </p:cNvPr>
          <p:cNvSpPr>
            <a:spLocks noGrp="1"/>
          </p:cNvSpPr>
          <p:nvPr>
            <p:ph type="title"/>
          </p:nvPr>
        </p:nvSpPr>
        <p:spPr>
          <a:xfrm>
            <a:off x="176463" y="244811"/>
            <a:ext cx="10515600" cy="681622"/>
          </a:xfrm>
        </p:spPr>
        <p:txBody>
          <a:bodyPr>
            <a:normAutofit fontScale="90000"/>
          </a:bodyPr>
          <a:lstStyle/>
          <a:p>
            <a:r>
              <a:rPr lang="en-US" dirty="0"/>
              <a:t>What is monkeypox?</a:t>
            </a:r>
          </a:p>
        </p:txBody>
      </p:sp>
      <p:sp>
        <p:nvSpPr>
          <p:cNvPr id="3" name="Content Placeholder 2">
            <a:extLst>
              <a:ext uri="{FF2B5EF4-FFF2-40B4-BE49-F238E27FC236}">
                <a16:creationId xmlns:a16="http://schemas.microsoft.com/office/drawing/2014/main" id="{DE304552-9792-40E6-8DA6-BAC10207D8B2}"/>
              </a:ext>
            </a:extLst>
          </p:cNvPr>
          <p:cNvSpPr>
            <a:spLocks noGrp="1"/>
          </p:cNvSpPr>
          <p:nvPr>
            <p:ph idx="1"/>
          </p:nvPr>
        </p:nvSpPr>
        <p:spPr>
          <a:xfrm>
            <a:off x="312821" y="926433"/>
            <a:ext cx="11040979" cy="5298656"/>
          </a:xfrm>
        </p:spPr>
        <p:txBody>
          <a:bodyPr/>
          <a:lstStyle/>
          <a:p>
            <a:r>
              <a:rPr lang="en-US" b="0" i="0" dirty="0">
                <a:solidFill>
                  <a:srgbClr val="000000"/>
                </a:solidFill>
                <a:effectLst/>
                <a:latin typeface="Open Sans" panose="020B0606030504020204" pitchFamily="34" charset="0"/>
              </a:rPr>
              <a:t>Monkeypox is a rare disease caused by infection with the monkeypox virus. </a:t>
            </a:r>
          </a:p>
          <a:p>
            <a:r>
              <a:rPr lang="en-US" b="0" i="0" dirty="0">
                <a:solidFill>
                  <a:srgbClr val="000000"/>
                </a:solidFill>
                <a:effectLst/>
                <a:latin typeface="Open Sans" panose="020B0606030504020204" pitchFamily="34" charset="0"/>
              </a:rPr>
              <a:t>Monkeypox virus is part of the same family of viruses as variola virus, </a:t>
            </a:r>
            <a:r>
              <a:rPr lang="en-US" b="0" i="1" dirty="0">
                <a:solidFill>
                  <a:srgbClr val="000000"/>
                </a:solidFill>
                <a:effectLst/>
                <a:latin typeface="Open Sans" panose="020B0606030504020204" pitchFamily="34" charset="0"/>
              </a:rPr>
              <a:t>the virus that causes smallpox</a:t>
            </a:r>
            <a:r>
              <a:rPr lang="en-US" b="0" i="0" dirty="0">
                <a:solidFill>
                  <a:srgbClr val="000000"/>
                </a:solidFill>
                <a:effectLst/>
                <a:latin typeface="Open Sans" panose="020B0606030504020204" pitchFamily="34" charset="0"/>
              </a:rPr>
              <a:t>.</a:t>
            </a:r>
          </a:p>
          <a:p>
            <a:r>
              <a:rPr lang="en-US" b="0" i="0" dirty="0">
                <a:solidFill>
                  <a:srgbClr val="000000"/>
                </a:solidFill>
                <a:effectLst/>
                <a:latin typeface="Open Sans" panose="020B0606030504020204" pitchFamily="34" charset="0"/>
              </a:rPr>
              <a:t>Monkeypox symptoms are similar to smallpox symptoms, but milder, and monkeypox is rarely fatal. </a:t>
            </a:r>
          </a:p>
          <a:p>
            <a:r>
              <a:rPr lang="en-US" b="0" i="0" dirty="0">
                <a:solidFill>
                  <a:srgbClr val="000000"/>
                </a:solidFill>
                <a:effectLst/>
                <a:latin typeface="Open Sans" panose="020B0606030504020204" pitchFamily="34" charset="0"/>
              </a:rPr>
              <a:t>Monkeypox is not related to chickenpox.</a:t>
            </a:r>
            <a:endParaRPr lang="en-US" dirty="0"/>
          </a:p>
        </p:txBody>
      </p:sp>
      <p:sp>
        <p:nvSpPr>
          <p:cNvPr id="5" name="TextBox 4">
            <a:extLst>
              <a:ext uri="{FF2B5EF4-FFF2-40B4-BE49-F238E27FC236}">
                <a16:creationId xmlns:a16="http://schemas.microsoft.com/office/drawing/2014/main" id="{8FC62096-5E7A-4F08-923A-398BB834A0EB}"/>
              </a:ext>
            </a:extLst>
          </p:cNvPr>
          <p:cNvSpPr txBox="1"/>
          <p:nvPr/>
        </p:nvSpPr>
        <p:spPr>
          <a:xfrm>
            <a:off x="424114" y="6243857"/>
            <a:ext cx="6118056" cy="369332"/>
          </a:xfrm>
          <a:prstGeom prst="rect">
            <a:avLst/>
          </a:prstGeom>
          <a:noFill/>
        </p:spPr>
        <p:txBody>
          <a:bodyPr wrap="square">
            <a:spAutoFit/>
          </a:bodyPr>
          <a:lstStyle/>
          <a:p>
            <a:r>
              <a:rPr lang="en-US" dirty="0">
                <a:hlinkClick r:id="rId2"/>
              </a:rPr>
              <a:t>About Monkeypox | Monkeypox | Poxvirus | CDC</a:t>
            </a:r>
            <a:endParaRPr lang="en-US" dirty="0"/>
          </a:p>
        </p:txBody>
      </p:sp>
      <p:sp>
        <p:nvSpPr>
          <p:cNvPr id="6" name="Slide Number Placeholder 5">
            <a:extLst>
              <a:ext uri="{FF2B5EF4-FFF2-40B4-BE49-F238E27FC236}">
                <a16:creationId xmlns:a16="http://schemas.microsoft.com/office/drawing/2014/main" id="{0C3C9DAE-4FE0-4261-9D52-297CA015C730}"/>
              </a:ext>
            </a:extLst>
          </p:cNvPr>
          <p:cNvSpPr>
            <a:spLocks noGrp="1"/>
          </p:cNvSpPr>
          <p:nvPr>
            <p:ph type="sldNum" sz="quarter" idx="12"/>
          </p:nvPr>
        </p:nvSpPr>
        <p:spPr/>
        <p:txBody>
          <a:bodyPr/>
          <a:lstStyle/>
          <a:p>
            <a:fld id="{C374A857-6CF5-4E3A-B719-14B60F13E823}" type="slidenum">
              <a:rPr lang="en-US" smtClean="0"/>
              <a:t>11</a:t>
            </a:fld>
            <a:endParaRPr lang="en-US" dirty="0"/>
          </a:p>
        </p:txBody>
      </p:sp>
    </p:spTree>
    <p:extLst>
      <p:ext uri="{BB962C8B-B14F-4D97-AF65-F5344CB8AC3E}">
        <p14:creationId xmlns:p14="http://schemas.microsoft.com/office/powerpoint/2010/main" val="250950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104A-B277-4411-B5BC-59E42BEB1560}"/>
              </a:ext>
            </a:extLst>
          </p:cNvPr>
          <p:cNvSpPr>
            <a:spLocks noGrp="1"/>
          </p:cNvSpPr>
          <p:nvPr>
            <p:ph type="title"/>
          </p:nvPr>
        </p:nvSpPr>
        <p:spPr>
          <a:xfrm>
            <a:off x="116305" y="92576"/>
            <a:ext cx="10515600" cy="681622"/>
          </a:xfrm>
        </p:spPr>
        <p:txBody>
          <a:bodyPr>
            <a:normAutofit fontScale="90000"/>
          </a:bodyPr>
          <a:lstStyle/>
          <a:p>
            <a:r>
              <a:rPr lang="en-US" dirty="0"/>
              <a:t>Monkeypox (poxvirus) overview</a:t>
            </a:r>
          </a:p>
        </p:txBody>
      </p:sp>
      <p:sp>
        <p:nvSpPr>
          <p:cNvPr id="3" name="Content Placeholder 2">
            <a:extLst>
              <a:ext uri="{FF2B5EF4-FFF2-40B4-BE49-F238E27FC236}">
                <a16:creationId xmlns:a16="http://schemas.microsoft.com/office/drawing/2014/main" id="{DE304552-9792-40E6-8DA6-BAC10207D8B2}"/>
              </a:ext>
            </a:extLst>
          </p:cNvPr>
          <p:cNvSpPr>
            <a:spLocks noGrp="1"/>
          </p:cNvSpPr>
          <p:nvPr>
            <p:ph idx="1"/>
          </p:nvPr>
        </p:nvSpPr>
        <p:spPr>
          <a:xfrm>
            <a:off x="312821" y="926433"/>
            <a:ext cx="11040979" cy="5298656"/>
          </a:xfrm>
        </p:spPr>
        <p:txBody>
          <a:bodyPr>
            <a:normAutofit fontScale="92500"/>
          </a:bodyPr>
          <a:lstStyle/>
          <a:p>
            <a:r>
              <a:rPr lang="en-US" b="0" i="0" dirty="0">
                <a:solidFill>
                  <a:srgbClr val="000000"/>
                </a:solidFill>
                <a:effectLst/>
                <a:latin typeface="Open Sans" panose="020B0606030504020204" pitchFamily="34" charset="0"/>
              </a:rPr>
              <a:t>Human first cases</a:t>
            </a:r>
            <a:r>
              <a:rPr lang="en-US" dirty="0"/>
              <a:t> Democratic Republic of Congo (DRC) in 1970</a:t>
            </a:r>
          </a:p>
          <a:p>
            <a:r>
              <a:rPr lang="en-US" dirty="0"/>
              <a:t>Fever, headache, muscle pains, swollen lymph nodes, and fatigue</a:t>
            </a:r>
          </a:p>
          <a:p>
            <a:r>
              <a:rPr lang="en-US" dirty="0"/>
              <a:t>Followed by a rash that forms blisters and crusts over</a:t>
            </a:r>
          </a:p>
          <a:p>
            <a:r>
              <a:rPr lang="en-US" dirty="0"/>
              <a:t>From exposure to onset of symptoms is usually 7 to 14 days</a:t>
            </a:r>
          </a:p>
          <a:p>
            <a:r>
              <a:rPr lang="en-US" dirty="0"/>
              <a:t>Duration of symptoms is typically two to four weeks</a:t>
            </a:r>
          </a:p>
          <a:p>
            <a:r>
              <a:rPr lang="en-US" dirty="0"/>
              <a:t>Has been fatal in people with HIV/AIDS but is not typically a cause of serious systemic illness Blindness can occur if the infection involves the eyes</a:t>
            </a:r>
          </a:p>
          <a:p>
            <a:r>
              <a:rPr lang="en-US" dirty="0"/>
              <a:t>Smallpox vaccination should be protective; vaccination in the US was discontinued in 1971 </a:t>
            </a:r>
          </a:p>
          <a:p>
            <a:pPr lvl="1"/>
            <a:r>
              <a:rPr lang="en-US" dirty="0"/>
              <a:t>Most of the U.S. population is not immunized against poxviruses</a:t>
            </a:r>
          </a:p>
          <a:p>
            <a:r>
              <a:rPr lang="en-US" dirty="0"/>
              <a:t>Easing of restrictions and rebound in travel and socializing, may have facilitated wider transmission of this virus</a:t>
            </a:r>
          </a:p>
          <a:p>
            <a:endParaRPr lang="en-US" dirty="0"/>
          </a:p>
        </p:txBody>
      </p:sp>
      <p:sp>
        <p:nvSpPr>
          <p:cNvPr id="6" name="Slide Number Placeholder 5">
            <a:extLst>
              <a:ext uri="{FF2B5EF4-FFF2-40B4-BE49-F238E27FC236}">
                <a16:creationId xmlns:a16="http://schemas.microsoft.com/office/drawing/2014/main" id="{0C3C9DAE-4FE0-4261-9D52-297CA015C730}"/>
              </a:ext>
            </a:extLst>
          </p:cNvPr>
          <p:cNvSpPr>
            <a:spLocks noGrp="1"/>
          </p:cNvSpPr>
          <p:nvPr>
            <p:ph type="sldNum" sz="quarter" idx="12"/>
          </p:nvPr>
        </p:nvSpPr>
        <p:spPr/>
        <p:txBody>
          <a:bodyPr/>
          <a:lstStyle/>
          <a:p>
            <a:fld id="{C374A857-6CF5-4E3A-B719-14B60F13E823}" type="slidenum">
              <a:rPr lang="en-US" smtClean="0"/>
              <a:t>12</a:t>
            </a:fld>
            <a:endParaRPr lang="en-US" dirty="0"/>
          </a:p>
        </p:txBody>
      </p:sp>
      <p:sp>
        <p:nvSpPr>
          <p:cNvPr id="10" name="TextBox 9">
            <a:extLst>
              <a:ext uri="{FF2B5EF4-FFF2-40B4-BE49-F238E27FC236}">
                <a16:creationId xmlns:a16="http://schemas.microsoft.com/office/drawing/2014/main" id="{AF2831A9-C4CD-4170-B5C0-D6A51228AB9B}"/>
              </a:ext>
            </a:extLst>
          </p:cNvPr>
          <p:cNvSpPr txBox="1"/>
          <p:nvPr/>
        </p:nvSpPr>
        <p:spPr>
          <a:xfrm>
            <a:off x="640681" y="6356350"/>
            <a:ext cx="9213181" cy="261610"/>
          </a:xfrm>
          <a:prstGeom prst="rect">
            <a:avLst/>
          </a:prstGeom>
          <a:noFill/>
        </p:spPr>
        <p:txBody>
          <a:bodyPr wrap="square">
            <a:spAutoFit/>
          </a:bodyPr>
          <a:lstStyle/>
          <a:p>
            <a:r>
              <a:rPr lang="en-US" sz="1100" dirty="0"/>
              <a:t>Columbia University   </a:t>
            </a:r>
            <a:r>
              <a:rPr lang="en-US" sz="1100" dirty="0">
                <a:hlinkClick r:id="rId2"/>
              </a:rPr>
              <a:t>https://www.publichealth.columbia.edu/public-health-now/news/our-experts-help-explain-monkeypox-outbreak</a:t>
            </a:r>
            <a:r>
              <a:rPr lang="en-US" sz="1100" dirty="0"/>
              <a:t> </a:t>
            </a:r>
          </a:p>
        </p:txBody>
      </p:sp>
    </p:spTree>
    <p:extLst>
      <p:ext uri="{BB962C8B-B14F-4D97-AF65-F5344CB8AC3E}">
        <p14:creationId xmlns:p14="http://schemas.microsoft.com/office/powerpoint/2010/main" val="87575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Effect transition="in" filter="fade">
                                      <p:cBhvr>
                                        <p:cTn id="61" dur="1000"/>
                                        <p:tgtEl>
                                          <p:spTgt spid="3">
                                            <p:txEl>
                                              <p:pRg st="8" end="8"/>
                                            </p:txEl>
                                          </p:spTgt>
                                        </p:tgtEl>
                                      </p:cBhvr>
                                    </p:animEffect>
                                    <p:anim calcmode="lin" valueType="num">
                                      <p:cBhvr>
                                        <p:cTn id="6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104A-B277-4411-B5BC-59E42BEB1560}"/>
              </a:ext>
            </a:extLst>
          </p:cNvPr>
          <p:cNvSpPr>
            <a:spLocks noGrp="1"/>
          </p:cNvSpPr>
          <p:nvPr>
            <p:ph type="title"/>
          </p:nvPr>
        </p:nvSpPr>
        <p:spPr>
          <a:xfrm>
            <a:off x="116305" y="92576"/>
            <a:ext cx="10515600" cy="681622"/>
          </a:xfrm>
        </p:spPr>
        <p:txBody>
          <a:bodyPr>
            <a:normAutofit fontScale="90000"/>
          </a:bodyPr>
          <a:lstStyle/>
          <a:p>
            <a:r>
              <a:rPr lang="en-US" dirty="0"/>
              <a:t>Monkeypox (poxvirus) overview –cont.</a:t>
            </a:r>
          </a:p>
        </p:txBody>
      </p:sp>
      <p:sp>
        <p:nvSpPr>
          <p:cNvPr id="3" name="Content Placeholder 2">
            <a:extLst>
              <a:ext uri="{FF2B5EF4-FFF2-40B4-BE49-F238E27FC236}">
                <a16:creationId xmlns:a16="http://schemas.microsoft.com/office/drawing/2014/main" id="{DE304552-9792-40E6-8DA6-BAC10207D8B2}"/>
              </a:ext>
            </a:extLst>
          </p:cNvPr>
          <p:cNvSpPr>
            <a:spLocks noGrp="1"/>
          </p:cNvSpPr>
          <p:nvPr>
            <p:ph idx="1"/>
          </p:nvPr>
        </p:nvSpPr>
        <p:spPr>
          <a:xfrm>
            <a:off x="312821" y="926433"/>
            <a:ext cx="11040979" cy="5298656"/>
          </a:xfrm>
        </p:spPr>
        <p:txBody>
          <a:bodyPr>
            <a:normAutofit fontScale="92500" lnSpcReduction="20000"/>
          </a:bodyPr>
          <a:lstStyle/>
          <a:p>
            <a:r>
              <a:rPr lang="en-US" b="0" i="0" dirty="0">
                <a:solidFill>
                  <a:srgbClr val="000000"/>
                </a:solidFill>
                <a:effectLst/>
                <a:latin typeface="Open Sans" panose="020B0606030504020204" pitchFamily="34" charset="0"/>
              </a:rPr>
              <a:t>Most </a:t>
            </a:r>
            <a:r>
              <a:rPr lang="en-US" dirty="0"/>
              <a:t>cases are in men who have sex with men (MSM)</a:t>
            </a:r>
          </a:p>
          <a:p>
            <a:r>
              <a:rPr lang="en-US" dirty="0"/>
              <a:t>Lesions can occur on parts of the body, including the genitals or mouth</a:t>
            </a:r>
          </a:p>
          <a:p>
            <a:r>
              <a:rPr lang="en-US" dirty="0"/>
              <a:t>Recent outbreaks occurred in the context of large gatherings, promiscuity and sex toys contaminated with infectious virus </a:t>
            </a:r>
          </a:p>
          <a:p>
            <a:r>
              <a:rPr lang="en-US" dirty="0"/>
              <a:t>Smallpox vaccine is very protective against monkeypox, and can prevent disease if given to an exposed (potentially infected) person, even if given within a week or more after infection</a:t>
            </a:r>
          </a:p>
          <a:p>
            <a:r>
              <a:rPr lang="en-US" dirty="0"/>
              <a:t>Communicating clearly and often regarding the outbreak to </a:t>
            </a:r>
            <a:r>
              <a:rPr lang="en-US" i="1" dirty="0"/>
              <a:t>providers and the public </a:t>
            </a:r>
            <a:r>
              <a:rPr lang="en-US" dirty="0"/>
              <a:t>is key to quickly identify suspected cases and contacts</a:t>
            </a:r>
          </a:p>
          <a:p>
            <a:r>
              <a:rPr lang="en-US" dirty="0"/>
              <a:t>Meticulous interviewing of cases to identify risk factors and possible sources of infection and getting cases diagnosed as quickly as possible is critical </a:t>
            </a:r>
          </a:p>
          <a:p>
            <a:r>
              <a:rPr lang="en-US" dirty="0"/>
              <a:t>Recommend to seek care as soon as possible to someone who has travelled from endemic areas, or has had contact with a case who has symptoms of monkey virus infection</a:t>
            </a:r>
          </a:p>
        </p:txBody>
      </p:sp>
      <p:sp>
        <p:nvSpPr>
          <p:cNvPr id="6" name="Slide Number Placeholder 5">
            <a:extLst>
              <a:ext uri="{FF2B5EF4-FFF2-40B4-BE49-F238E27FC236}">
                <a16:creationId xmlns:a16="http://schemas.microsoft.com/office/drawing/2014/main" id="{0C3C9DAE-4FE0-4261-9D52-297CA015C730}"/>
              </a:ext>
            </a:extLst>
          </p:cNvPr>
          <p:cNvSpPr>
            <a:spLocks noGrp="1"/>
          </p:cNvSpPr>
          <p:nvPr>
            <p:ph type="sldNum" sz="quarter" idx="12"/>
          </p:nvPr>
        </p:nvSpPr>
        <p:spPr/>
        <p:txBody>
          <a:bodyPr/>
          <a:lstStyle/>
          <a:p>
            <a:fld id="{C374A857-6CF5-4E3A-B719-14B60F13E823}" type="slidenum">
              <a:rPr lang="en-US" smtClean="0"/>
              <a:t>13</a:t>
            </a:fld>
            <a:endParaRPr lang="en-US" dirty="0"/>
          </a:p>
        </p:txBody>
      </p:sp>
      <p:sp>
        <p:nvSpPr>
          <p:cNvPr id="10" name="TextBox 9">
            <a:extLst>
              <a:ext uri="{FF2B5EF4-FFF2-40B4-BE49-F238E27FC236}">
                <a16:creationId xmlns:a16="http://schemas.microsoft.com/office/drawing/2014/main" id="{AF2831A9-C4CD-4170-B5C0-D6A51228AB9B}"/>
              </a:ext>
            </a:extLst>
          </p:cNvPr>
          <p:cNvSpPr txBox="1"/>
          <p:nvPr/>
        </p:nvSpPr>
        <p:spPr>
          <a:xfrm>
            <a:off x="640681" y="6356350"/>
            <a:ext cx="9213181" cy="261610"/>
          </a:xfrm>
          <a:prstGeom prst="rect">
            <a:avLst/>
          </a:prstGeom>
          <a:noFill/>
        </p:spPr>
        <p:txBody>
          <a:bodyPr wrap="square">
            <a:spAutoFit/>
          </a:bodyPr>
          <a:lstStyle/>
          <a:p>
            <a:r>
              <a:rPr lang="en-US" sz="1100" dirty="0"/>
              <a:t>Columbia University   </a:t>
            </a:r>
            <a:r>
              <a:rPr lang="en-US" sz="1100" dirty="0">
                <a:hlinkClick r:id="rId2"/>
              </a:rPr>
              <a:t>https://www.publichealth.columbia.edu/public-health-now/news/our-experts-help-explain-monkeypox-outbreak</a:t>
            </a:r>
            <a:r>
              <a:rPr lang="en-US" sz="1100" dirty="0"/>
              <a:t> </a:t>
            </a:r>
          </a:p>
        </p:txBody>
      </p:sp>
    </p:spTree>
    <p:extLst>
      <p:ext uri="{BB962C8B-B14F-4D97-AF65-F5344CB8AC3E}">
        <p14:creationId xmlns:p14="http://schemas.microsoft.com/office/powerpoint/2010/main" val="24281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51CD5-BF06-4480-9EA2-FDD197C4D7D6}"/>
              </a:ext>
            </a:extLst>
          </p:cNvPr>
          <p:cNvSpPr>
            <a:spLocks noGrp="1"/>
          </p:cNvSpPr>
          <p:nvPr>
            <p:ph type="title"/>
          </p:nvPr>
        </p:nvSpPr>
        <p:spPr>
          <a:xfrm>
            <a:off x="212558" y="545599"/>
            <a:ext cx="10515600" cy="777875"/>
          </a:xfrm>
        </p:spPr>
        <p:txBody>
          <a:bodyPr>
            <a:normAutofit fontScale="90000"/>
          </a:bodyPr>
          <a:lstStyle/>
          <a:p>
            <a:r>
              <a:rPr lang="en-US" b="0" i="0" dirty="0">
                <a:solidFill>
                  <a:srgbClr val="000000"/>
                </a:solidFill>
                <a:effectLst/>
              </a:rPr>
              <a:t>What caused the 2003 U.S. outbreak?</a:t>
            </a:r>
            <a:br>
              <a:rPr lang="en-US" b="0" i="0" dirty="0">
                <a:solidFill>
                  <a:srgbClr val="000000"/>
                </a:solidFill>
                <a:effectLst/>
              </a:rPr>
            </a:br>
            <a:endParaRPr lang="en-US" dirty="0"/>
          </a:p>
        </p:txBody>
      </p:sp>
      <p:sp>
        <p:nvSpPr>
          <p:cNvPr id="3" name="Content Placeholder 2">
            <a:extLst>
              <a:ext uri="{FF2B5EF4-FFF2-40B4-BE49-F238E27FC236}">
                <a16:creationId xmlns:a16="http://schemas.microsoft.com/office/drawing/2014/main" id="{25DD7234-192E-472C-9C53-C56A0DBF5B80}"/>
              </a:ext>
            </a:extLst>
          </p:cNvPr>
          <p:cNvSpPr>
            <a:spLocks noGrp="1"/>
          </p:cNvSpPr>
          <p:nvPr>
            <p:ph idx="1"/>
          </p:nvPr>
        </p:nvSpPr>
        <p:spPr>
          <a:xfrm>
            <a:off x="332874" y="1067636"/>
            <a:ext cx="11542294" cy="4351338"/>
          </a:xfrm>
        </p:spPr>
        <p:txBody>
          <a:bodyPr>
            <a:normAutofit lnSpcReduction="10000"/>
          </a:bodyPr>
          <a:lstStyle/>
          <a:p>
            <a:r>
              <a:rPr lang="en-US" dirty="0">
                <a:solidFill>
                  <a:srgbClr val="000000"/>
                </a:solidFill>
                <a:latin typeface="Open Sans" panose="020B0606030504020204" pitchFamily="34" charset="0"/>
              </a:rPr>
              <a:t>S</a:t>
            </a:r>
            <a:r>
              <a:rPr lang="en-US" b="0" i="0" dirty="0">
                <a:solidFill>
                  <a:srgbClr val="000000"/>
                </a:solidFill>
                <a:effectLst/>
                <a:latin typeface="Open Sans" panose="020B0606030504020204" pitchFamily="34" charset="0"/>
              </a:rPr>
              <a:t>hipment of animals (800 small mammals) from Ghana, imported to Texas in April 2003</a:t>
            </a:r>
          </a:p>
          <a:p>
            <a:r>
              <a:rPr lang="en-US" dirty="0">
                <a:solidFill>
                  <a:srgbClr val="000000"/>
                </a:solidFill>
                <a:latin typeface="Open Sans" panose="020B0606030504020204" pitchFamily="34" charset="0"/>
              </a:rPr>
              <a:t>I</a:t>
            </a:r>
            <a:r>
              <a:rPr lang="en-US" b="0" i="0" dirty="0">
                <a:solidFill>
                  <a:srgbClr val="000000"/>
                </a:solidFill>
                <a:effectLst/>
                <a:latin typeface="Open Sans" panose="020B0606030504020204" pitchFamily="34" charset="0"/>
              </a:rPr>
              <a:t>nfected animals were housed near prairie dogs at the facilities of an Illinois animal vendor. These prairie dogs were sold as pets before they developed signs of infection.</a:t>
            </a:r>
          </a:p>
          <a:p>
            <a:r>
              <a:rPr lang="en-US" b="0" i="0" dirty="0">
                <a:solidFill>
                  <a:srgbClr val="000000"/>
                </a:solidFill>
                <a:effectLst/>
                <a:latin typeface="Open Sans" panose="020B0606030504020204" pitchFamily="34" charset="0"/>
              </a:rPr>
              <a:t>All people infected with monkeypox became ill after having contact with infected pet prairie dogs</a:t>
            </a:r>
            <a:r>
              <a:rPr lang="en-US" dirty="0">
                <a:solidFill>
                  <a:srgbClr val="000000"/>
                </a:solidFill>
                <a:latin typeface="Open Sans" panose="020B0606030504020204" pitchFamily="34" charset="0"/>
              </a:rPr>
              <a:t>.</a:t>
            </a:r>
          </a:p>
          <a:p>
            <a:r>
              <a:rPr lang="en-US" b="0" i="0" dirty="0">
                <a:solidFill>
                  <a:srgbClr val="000000"/>
                </a:solidFill>
                <a:effectLst/>
                <a:highlight>
                  <a:srgbClr val="FFFF00"/>
                </a:highlight>
                <a:latin typeface="Open Sans" panose="020B0606030504020204" pitchFamily="34" charset="0"/>
              </a:rPr>
              <a:t>No instances of monkeypox infection were attributed exclusively to person-to-person contact</a:t>
            </a:r>
            <a:r>
              <a:rPr lang="en-US" b="0" i="0" dirty="0">
                <a:solidFill>
                  <a:srgbClr val="000000"/>
                </a:solidFill>
                <a:effectLst/>
                <a:latin typeface="Open Sans" panose="020B0606030504020204" pitchFamily="34" charset="0"/>
              </a:rPr>
              <a:t>.</a:t>
            </a:r>
          </a:p>
          <a:p>
            <a:pPr marL="0" indent="0">
              <a:buNone/>
            </a:pPr>
            <a:r>
              <a:rPr lang="en-US" b="0" i="0" dirty="0">
                <a:solidFill>
                  <a:srgbClr val="000000"/>
                </a:solidFill>
                <a:effectLst/>
                <a:latin typeface="Merriweather" panose="00000500000000000000" pitchFamily="2" charset="0"/>
              </a:rPr>
              <a:t> </a:t>
            </a:r>
          </a:p>
          <a:p>
            <a:pPr marL="0" indent="0">
              <a:buNone/>
            </a:pPr>
            <a:endParaRPr lang="en-US" b="0" i="0" dirty="0">
              <a:solidFill>
                <a:srgbClr val="000000"/>
              </a:solidFill>
              <a:effectLst/>
              <a:latin typeface="Merriweather" panose="00000500000000000000" pitchFamily="2" charset="0"/>
            </a:endParaRPr>
          </a:p>
          <a:p>
            <a:endParaRPr lang="en-US" dirty="0"/>
          </a:p>
        </p:txBody>
      </p:sp>
      <p:sp>
        <p:nvSpPr>
          <p:cNvPr id="4" name="Slide Number Placeholder 3">
            <a:extLst>
              <a:ext uri="{FF2B5EF4-FFF2-40B4-BE49-F238E27FC236}">
                <a16:creationId xmlns:a16="http://schemas.microsoft.com/office/drawing/2014/main" id="{19C4A3A4-644E-42A5-94B9-9123F5018AE0}"/>
              </a:ext>
            </a:extLst>
          </p:cNvPr>
          <p:cNvSpPr>
            <a:spLocks noGrp="1"/>
          </p:cNvSpPr>
          <p:nvPr>
            <p:ph type="sldNum" sz="quarter" idx="12"/>
          </p:nvPr>
        </p:nvSpPr>
        <p:spPr/>
        <p:txBody>
          <a:bodyPr/>
          <a:lstStyle/>
          <a:p>
            <a:fld id="{C374A857-6CF5-4E3A-B719-14B60F13E823}" type="slidenum">
              <a:rPr lang="en-US" smtClean="0"/>
              <a:t>14</a:t>
            </a:fld>
            <a:endParaRPr lang="en-US" dirty="0"/>
          </a:p>
        </p:txBody>
      </p:sp>
    </p:spTree>
    <p:extLst>
      <p:ext uri="{BB962C8B-B14F-4D97-AF65-F5344CB8AC3E}">
        <p14:creationId xmlns:p14="http://schemas.microsoft.com/office/powerpoint/2010/main" val="901252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51CD5-BF06-4480-9EA2-FDD197C4D7D6}"/>
              </a:ext>
            </a:extLst>
          </p:cNvPr>
          <p:cNvSpPr>
            <a:spLocks noGrp="1"/>
          </p:cNvSpPr>
          <p:nvPr>
            <p:ph type="title"/>
          </p:nvPr>
        </p:nvSpPr>
        <p:spPr>
          <a:xfrm>
            <a:off x="212558" y="545599"/>
            <a:ext cx="10515600" cy="777875"/>
          </a:xfrm>
        </p:spPr>
        <p:txBody>
          <a:bodyPr>
            <a:normAutofit fontScale="90000"/>
          </a:bodyPr>
          <a:lstStyle/>
          <a:p>
            <a:r>
              <a:rPr lang="en-US" dirty="0">
                <a:solidFill>
                  <a:srgbClr val="000000"/>
                </a:solidFill>
              </a:rPr>
              <a:t>How was </a:t>
            </a:r>
            <a:r>
              <a:rPr lang="en-US" b="0" i="0" dirty="0">
                <a:solidFill>
                  <a:srgbClr val="000000"/>
                </a:solidFill>
                <a:effectLst/>
              </a:rPr>
              <a:t>the 2003 U.S. outbreak contained?</a:t>
            </a:r>
            <a:br>
              <a:rPr lang="en-US" b="0" i="0" dirty="0">
                <a:solidFill>
                  <a:srgbClr val="000000"/>
                </a:solidFill>
                <a:effectLst/>
                <a:latin typeface="Merriweather" panose="00000500000000000000" pitchFamily="2" charset="0"/>
              </a:rPr>
            </a:br>
            <a:endParaRPr lang="en-US" dirty="0"/>
          </a:p>
        </p:txBody>
      </p:sp>
      <p:sp>
        <p:nvSpPr>
          <p:cNvPr id="3" name="Content Placeholder 2">
            <a:extLst>
              <a:ext uri="{FF2B5EF4-FFF2-40B4-BE49-F238E27FC236}">
                <a16:creationId xmlns:a16="http://schemas.microsoft.com/office/drawing/2014/main" id="{25DD7234-192E-472C-9C53-C56A0DBF5B80}"/>
              </a:ext>
            </a:extLst>
          </p:cNvPr>
          <p:cNvSpPr>
            <a:spLocks noGrp="1"/>
          </p:cNvSpPr>
          <p:nvPr>
            <p:ph idx="1"/>
          </p:nvPr>
        </p:nvSpPr>
        <p:spPr>
          <a:xfrm>
            <a:off x="332874" y="1067636"/>
            <a:ext cx="11542294" cy="4351338"/>
          </a:xfrm>
        </p:spPr>
        <p:txBody>
          <a:bodyPr>
            <a:normAutofit/>
          </a:bodyPr>
          <a:lstStyle/>
          <a:p>
            <a:r>
              <a:rPr lang="en-US" dirty="0">
                <a:solidFill>
                  <a:srgbClr val="000000"/>
                </a:solidFill>
                <a:latin typeface="Open Sans" panose="020B0606030504020204" pitchFamily="34" charset="0"/>
              </a:rPr>
              <a:t>l</a:t>
            </a:r>
            <a:r>
              <a:rPr lang="en-US" b="0" i="0" dirty="0">
                <a:solidFill>
                  <a:srgbClr val="000000"/>
                </a:solidFill>
                <a:effectLst/>
                <a:latin typeface="Open Sans" panose="020B0606030504020204" pitchFamily="34" charset="0"/>
              </a:rPr>
              <a:t>aboratory testing; </a:t>
            </a:r>
          </a:p>
          <a:p>
            <a:r>
              <a:rPr lang="en-US" b="0" i="0" dirty="0">
                <a:solidFill>
                  <a:srgbClr val="000000"/>
                </a:solidFill>
                <a:effectLst/>
                <a:latin typeface="Open Sans" panose="020B0606030504020204" pitchFamily="34" charset="0"/>
              </a:rPr>
              <a:t>deployment of smallpox vaccine and treatments; </a:t>
            </a:r>
          </a:p>
          <a:p>
            <a:r>
              <a:rPr lang="en-US" b="0" i="0" dirty="0">
                <a:solidFill>
                  <a:srgbClr val="000000"/>
                </a:solidFill>
                <a:effectLst/>
                <a:latin typeface="Open Sans" panose="020B0606030504020204" pitchFamily="34" charset="0"/>
              </a:rPr>
              <a:t>development of guidance for patients, healthcare providers, veterinarians, and other animal handlers;</a:t>
            </a:r>
          </a:p>
          <a:p>
            <a:r>
              <a:rPr lang="en-US" b="0" i="0" dirty="0">
                <a:solidFill>
                  <a:srgbClr val="000000"/>
                </a:solidFill>
                <a:effectLst/>
                <a:latin typeface="Open Sans" panose="020B0606030504020204" pitchFamily="34" charset="0"/>
              </a:rPr>
              <a:t> tracking potentially infected animals; </a:t>
            </a:r>
          </a:p>
          <a:p>
            <a:r>
              <a:rPr lang="en-US" b="0" i="0" dirty="0">
                <a:solidFill>
                  <a:srgbClr val="000000"/>
                </a:solidFill>
                <a:effectLst/>
                <a:latin typeface="Open Sans" panose="020B0606030504020204" pitchFamily="34" charset="0"/>
              </a:rPr>
              <a:t>and investigation into possible human cases</a:t>
            </a:r>
          </a:p>
          <a:p>
            <a:r>
              <a:rPr lang="en-US" dirty="0">
                <a:solidFill>
                  <a:srgbClr val="000000"/>
                </a:solidFill>
                <a:latin typeface="Open Sans" panose="020B0606030504020204" pitchFamily="34" charset="0"/>
              </a:rPr>
              <a:t>restriction </a:t>
            </a:r>
            <a:r>
              <a:rPr lang="en-US" b="0" i="0" dirty="0">
                <a:solidFill>
                  <a:srgbClr val="000000"/>
                </a:solidFill>
                <a:effectLst/>
                <a:latin typeface="Open Sans" panose="020B0606030504020204" pitchFamily="34" charset="0"/>
              </a:rPr>
              <a:t>on the importation of African rodents</a:t>
            </a:r>
            <a:endParaRPr lang="en-US" b="0" i="0" dirty="0">
              <a:solidFill>
                <a:srgbClr val="000000"/>
              </a:solidFill>
              <a:effectLst/>
              <a:latin typeface="Merriweather" panose="00000500000000000000" pitchFamily="2" charset="0"/>
            </a:endParaRPr>
          </a:p>
          <a:p>
            <a:endParaRPr lang="en-US" b="0" i="0" dirty="0">
              <a:solidFill>
                <a:srgbClr val="000000"/>
              </a:solidFill>
              <a:effectLst/>
              <a:latin typeface="Open Sans" panose="020B0606030504020204" pitchFamily="34" charset="0"/>
            </a:endParaRPr>
          </a:p>
          <a:p>
            <a:pPr marL="0" indent="0">
              <a:buNone/>
            </a:pPr>
            <a:endParaRPr lang="en-US" b="0" i="0" dirty="0">
              <a:solidFill>
                <a:srgbClr val="000000"/>
              </a:solidFill>
              <a:effectLst/>
              <a:latin typeface="Merriweather" panose="00000500000000000000" pitchFamily="2" charset="0"/>
            </a:endParaRPr>
          </a:p>
          <a:p>
            <a:endParaRPr lang="en-US" dirty="0"/>
          </a:p>
        </p:txBody>
      </p:sp>
      <p:sp>
        <p:nvSpPr>
          <p:cNvPr id="4" name="Slide Number Placeholder 3">
            <a:extLst>
              <a:ext uri="{FF2B5EF4-FFF2-40B4-BE49-F238E27FC236}">
                <a16:creationId xmlns:a16="http://schemas.microsoft.com/office/drawing/2014/main" id="{D6B535AC-71D7-41ED-B7BF-E9CC4929D1D9}"/>
              </a:ext>
            </a:extLst>
          </p:cNvPr>
          <p:cNvSpPr>
            <a:spLocks noGrp="1"/>
          </p:cNvSpPr>
          <p:nvPr>
            <p:ph type="sldNum" sz="quarter" idx="12"/>
          </p:nvPr>
        </p:nvSpPr>
        <p:spPr/>
        <p:txBody>
          <a:bodyPr/>
          <a:lstStyle/>
          <a:p>
            <a:fld id="{C374A857-6CF5-4E3A-B719-14B60F13E823}" type="slidenum">
              <a:rPr lang="en-US" smtClean="0"/>
              <a:t>15</a:t>
            </a:fld>
            <a:endParaRPr lang="en-US" dirty="0"/>
          </a:p>
        </p:txBody>
      </p:sp>
    </p:spTree>
    <p:extLst>
      <p:ext uri="{BB962C8B-B14F-4D97-AF65-F5344CB8AC3E}">
        <p14:creationId xmlns:p14="http://schemas.microsoft.com/office/powerpoint/2010/main" val="1675725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CA5EF-D0EF-4EAB-A960-B7DB850F1D21}"/>
              </a:ext>
            </a:extLst>
          </p:cNvPr>
          <p:cNvSpPr>
            <a:spLocks noGrp="1"/>
          </p:cNvSpPr>
          <p:nvPr>
            <p:ph type="title"/>
          </p:nvPr>
        </p:nvSpPr>
        <p:spPr>
          <a:xfrm>
            <a:off x="393032" y="160588"/>
            <a:ext cx="10515600" cy="717717"/>
          </a:xfrm>
        </p:spPr>
        <p:txBody>
          <a:bodyPr/>
          <a:lstStyle/>
          <a:p>
            <a:r>
              <a:rPr lang="en-US" dirty="0"/>
              <a:t>How is the virus transmitted?</a:t>
            </a:r>
          </a:p>
        </p:txBody>
      </p:sp>
      <p:sp>
        <p:nvSpPr>
          <p:cNvPr id="3" name="Content Placeholder 2">
            <a:extLst>
              <a:ext uri="{FF2B5EF4-FFF2-40B4-BE49-F238E27FC236}">
                <a16:creationId xmlns:a16="http://schemas.microsoft.com/office/drawing/2014/main" id="{A0FFAC81-3B4B-4E4F-9B97-858F36AF2EC9}"/>
              </a:ext>
            </a:extLst>
          </p:cNvPr>
          <p:cNvSpPr>
            <a:spLocks noGrp="1"/>
          </p:cNvSpPr>
          <p:nvPr>
            <p:ph idx="1"/>
          </p:nvPr>
        </p:nvSpPr>
        <p:spPr>
          <a:xfrm>
            <a:off x="180474" y="1070811"/>
            <a:ext cx="11706726" cy="5106152"/>
          </a:xfrm>
        </p:spPr>
        <p:txBody>
          <a:bodyPr>
            <a:normAutofit fontScale="85000" lnSpcReduction="20000"/>
          </a:bodyPr>
          <a:lstStyle/>
          <a:p>
            <a:r>
              <a:rPr lang="en-US" b="0" i="0" dirty="0">
                <a:solidFill>
                  <a:srgbClr val="000000"/>
                </a:solidFill>
                <a:effectLst/>
                <a:latin typeface="Open Sans" panose="020B0606030504020204" pitchFamily="34" charset="0"/>
              </a:rPr>
              <a:t>Monkeypox can spread from the time symptoms start until the rash has fully healed and a fresh layer of skin has formed.</a:t>
            </a:r>
          </a:p>
          <a:p>
            <a:pPr lvl="1"/>
            <a:r>
              <a:rPr lang="en-US" b="0" i="0" dirty="0">
                <a:solidFill>
                  <a:srgbClr val="000000"/>
                </a:solidFill>
                <a:effectLst/>
                <a:latin typeface="Open Sans" panose="020B0606030504020204" pitchFamily="34" charset="0"/>
              </a:rPr>
              <a:t>The illness typically lasts 2-4 weeks. </a:t>
            </a:r>
          </a:p>
          <a:p>
            <a:pPr lvl="1"/>
            <a:r>
              <a:rPr lang="en-US" b="0" i="0" dirty="0">
                <a:solidFill>
                  <a:srgbClr val="000000"/>
                </a:solidFill>
                <a:effectLst/>
                <a:latin typeface="Open Sans" panose="020B0606030504020204" pitchFamily="34" charset="0"/>
              </a:rPr>
              <a:t>People who do not have monkeypox symptoms cannot spread the virus to others. </a:t>
            </a:r>
          </a:p>
          <a:p>
            <a:pPr lvl="1"/>
            <a:r>
              <a:rPr lang="en-US" b="0" i="0" dirty="0">
                <a:solidFill>
                  <a:srgbClr val="000000"/>
                </a:solidFill>
                <a:effectLst/>
                <a:latin typeface="Open Sans" panose="020B0606030504020204" pitchFamily="34" charset="0"/>
              </a:rPr>
              <a:t>At this time, it is not known if monkeypox can spread through semen or vaginal fluids.</a:t>
            </a:r>
          </a:p>
          <a:p>
            <a:pPr algn="l"/>
            <a:endParaRPr lang="en-US" b="0" i="0" dirty="0">
              <a:solidFill>
                <a:srgbClr val="000000"/>
              </a:solidFill>
              <a:effectLst/>
              <a:latin typeface="Open Sans" panose="020B0606030504020204" pitchFamily="34" charset="0"/>
            </a:endParaRPr>
          </a:p>
          <a:p>
            <a:pPr algn="l"/>
            <a:r>
              <a:rPr lang="en-US" b="0" i="0" dirty="0">
                <a:solidFill>
                  <a:srgbClr val="000000"/>
                </a:solidFill>
                <a:effectLst/>
                <a:latin typeface="Open Sans" panose="020B0606030504020204" pitchFamily="34" charset="0"/>
              </a:rPr>
              <a:t>The virus can spread from person-to-person through:</a:t>
            </a:r>
          </a:p>
          <a:p>
            <a:pPr lvl="1"/>
            <a:r>
              <a:rPr lang="en-US" b="0" i="0" dirty="0">
                <a:solidFill>
                  <a:srgbClr val="000000"/>
                </a:solidFill>
                <a:effectLst/>
                <a:latin typeface="Open Sans" panose="020B0606030504020204" pitchFamily="34" charset="0"/>
              </a:rPr>
              <a:t>direct contact with the infectious rash, scabs, or body fluids</a:t>
            </a:r>
          </a:p>
          <a:p>
            <a:pPr lvl="1"/>
            <a:r>
              <a:rPr lang="en-US" b="0" i="0" dirty="0">
                <a:solidFill>
                  <a:srgbClr val="000000"/>
                </a:solidFill>
                <a:effectLst/>
                <a:latin typeface="Open Sans" panose="020B0606030504020204" pitchFamily="34" charset="0"/>
              </a:rPr>
              <a:t>respiratory secretions during prolonged, face-to-face contact, or during intimate physical contact, such as kissing, cuddling, or sex</a:t>
            </a:r>
          </a:p>
          <a:p>
            <a:pPr lvl="1"/>
            <a:r>
              <a:rPr lang="en-US" b="0" i="0" dirty="0">
                <a:solidFill>
                  <a:srgbClr val="000000"/>
                </a:solidFill>
                <a:effectLst/>
                <a:latin typeface="Open Sans" panose="020B0606030504020204" pitchFamily="34" charset="0"/>
              </a:rPr>
              <a:t>touching items (such as clothing or linens) that previously touched the infectious rash or body fluids</a:t>
            </a:r>
          </a:p>
          <a:p>
            <a:pPr lvl="1"/>
            <a:r>
              <a:rPr lang="en-US" b="0" i="0" dirty="0">
                <a:solidFill>
                  <a:srgbClr val="000000"/>
                </a:solidFill>
                <a:effectLst/>
                <a:latin typeface="Open Sans" panose="020B0606030504020204" pitchFamily="34" charset="0"/>
              </a:rPr>
              <a:t>pregnant women can spread the virus to their fetus through the placenta</a:t>
            </a:r>
          </a:p>
          <a:p>
            <a:pPr algn="l"/>
            <a:r>
              <a:rPr lang="en-US" b="0" i="0" dirty="0">
                <a:solidFill>
                  <a:srgbClr val="000000"/>
                </a:solidFill>
                <a:effectLst/>
                <a:latin typeface="Open Sans" panose="020B0606030504020204" pitchFamily="34" charset="0"/>
              </a:rPr>
              <a:t>It’s also possible for people to get monkeypox from infected animals, either by being scratched or bitten by the animal or by preparing or eating meat or using products from an infected animal.</a:t>
            </a:r>
          </a:p>
          <a:p>
            <a:endParaRPr lang="en-US" dirty="0"/>
          </a:p>
        </p:txBody>
      </p:sp>
      <p:sp>
        <p:nvSpPr>
          <p:cNvPr id="5" name="TextBox 4">
            <a:extLst>
              <a:ext uri="{FF2B5EF4-FFF2-40B4-BE49-F238E27FC236}">
                <a16:creationId xmlns:a16="http://schemas.microsoft.com/office/drawing/2014/main" id="{40CBD512-E11F-4847-93AF-2F54DC12225C}"/>
              </a:ext>
            </a:extLst>
          </p:cNvPr>
          <p:cNvSpPr txBox="1"/>
          <p:nvPr/>
        </p:nvSpPr>
        <p:spPr>
          <a:xfrm>
            <a:off x="393032" y="6176963"/>
            <a:ext cx="6093994" cy="369332"/>
          </a:xfrm>
          <a:prstGeom prst="rect">
            <a:avLst/>
          </a:prstGeom>
          <a:noFill/>
        </p:spPr>
        <p:txBody>
          <a:bodyPr wrap="square">
            <a:spAutoFit/>
          </a:bodyPr>
          <a:lstStyle/>
          <a:p>
            <a:r>
              <a:rPr lang="en-US" dirty="0">
                <a:hlinkClick r:id="rId2"/>
              </a:rPr>
              <a:t>How it Spreads | Monkeypox | Poxvirus | CDC</a:t>
            </a:r>
            <a:endParaRPr lang="en-US" dirty="0"/>
          </a:p>
        </p:txBody>
      </p:sp>
      <p:sp>
        <p:nvSpPr>
          <p:cNvPr id="6" name="Slide Number Placeholder 5">
            <a:extLst>
              <a:ext uri="{FF2B5EF4-FFF2-40B4-BE49-F238E27FC236}">
                <a16:creationId xmlns:a16="http://schemas.microsoft.com/office/drawing/2014/main" id="{40F381A5-8C50-4BA6-B494-2116FEB9ECA9}"/>
              </a:ext>
            </a:extLst>
          </p:cNvPr>
          <p:cNvSpPr>
            <a:spLocks noGrp="1"/>
          </p:cNvSpPr>
          <p:nvPr>
            <p:ph type="sldNum" sz="quarter" idx="12"/>
          </p:nvPr>
        </p:nvSpPr>
        <p:spPr/>
        <p:txBody>
          <a:bodyPr/>
          <a:lstStyle/>
          <a:p>
            <a:fld id="{C374A857-6CF5-4E3A-B719-14B60F13E823}" type="slidenum">
              <a:rPr lang="en-US" smtClean="0"/>
              <a:t>16</a:t>
            </a:fld>
            <a:endParaRPr lang="en-US" dirty="0"/>
          </a:p>
        </p:txBody>
      </p:sp>
    </p:spTree>
    <p:extLst>
      <p:ext uri="{BB962C8B-B14F-4D97-AF65-F5344CB8AC3E}">
        <p14:creationId xmlns:p14="http://schemas.microsoft.com/office/powerpoint/2010/main" val="3626713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73135-2CCA-49C0-B270-AB4ACA5E3105}"/>
              </a:ext>
            </a:extLst>
          </p:cNvPr>
          <p:cNvSpPr>
            <a:spLocks noGrp="1"/>
          </p:cNvSpPr>
          <p:nvPr>
            <p:ph type="title"/>
          </p:nvPr>
        </p:nvSpPr>
        <p:spPr>
          <a:xfrm>
            <a:off x="344905" y="220746"/>
            <a:ext cx="10515600" cy="561307"/>
          </a:xfrm>
        </p:spPr>
        <p:txBody>
          <a:bodyPr>
            <a:normAutofit fontScale="90000"/>
          </a:bodyPr>
          <a:lstStyle/>
          <a:p>
            <a:r>
              <a:rPr lang="en-US" dirty="0"/>
              <a:t>Prevention</a:t>
            </a:r>
          </a:p>
        </p:txBody>
      </p:sp>
      <p:sp>
        <p:nvSpPr>
          <p:cNvPr id="3" name="Content Placeholder 2">
            <a:extLst>
              <a:ext uri="{FF2B5EF4-FFF2-40B4-BE49-F238E27FC236}">
                <a16:creationId xmlns:a16="http://schemas.microsoft.com/office/drawing/2014/main" id="{250EA135-BB1B-4D59-A07E-C841AAB4003A}"/>
              </a:ext>
            </a:extLst>
          </p:cNvPr>
          <p:cNvSpPr>
            <a:spLocks noGrp="1"/>
          </p:cNvSpPr>
          <p:nvPr>
            <p:ph idx="1"/>
          </p:nvPr>
        </p:nvSpPr>
        <p:spPr>
          <a:xfrm>
            <a:off x="344905" y="782053"/>
            <a:ext cx="11502190" cy="5394910"/>
          </a:xfrm>
        </p:spPr>
        <p:txBody>
          <a:bodyPr>
            <a:normAutofit fontScale="92500" lnSpcReduction="20000"/>
          </a:bodyPr>
          <a:lstStyle/>
          <a:p>
            <a:pPr algn="l">
              <a:buFont typeface="Arial" panose="020B0604020202020204" pitchFamily="34" charset="0"/>
              <a:buChar char="•"/>
            </a:pPr>
            <a:r>
              <a:rPr lang="en-US" b="0" i="0" dirty="0">
                <a:solidFill>
                  <a:srgbClr val="000000"/>
                </a:solidFill>
                <a:effectLst/>
                <a:latin typeface="Open Sans" panose="020B0606030504020204" pitchFamily="34" charset="0"/>
              </a:rPr>
              <a:t>Avoid close, skin-to-skin contact with people who have a rash that looks like monkeypox.</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Do not touch the rash or scabs of a person with monkeypox.</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Do not kiss, hug, cuddle or have sex with someone with monkeypox.</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Do not share eating utensils or cups with a person with monkeypox.</a:t>
            </a:r>
          </a:p>
          <a:p>
            <a:pPr algn="l">
              <a:buFont typeface="Arial" panose="020B0604020202020204" pitchFamily="34" charset="0"/>
              <a:buChar char="•"/>
            </a:pPr>
            <a:r>
              <a:rPr lang="en-US" b="0" i="0" dirty="0">
                <a:solidFill>
                  <a:srgbClr val="000000"/>
                </a:solidFill>
                <a:effectLst/>
                <a:latin typeface="Open Sans" panose="020B0606030504020204" pitchFamily="34" charset="0"/>
              </a:rPr>
              <a:t>Do not handle or touch the bedding, towels, or clothing of a person with monkeypox.</a:t>
            </a:r>
          </a:p>
          <a:p>
            <a:pPr algn="l">
              <a:buFont typeface="Arial" panose="020B0604020202020204" pitchFamily="34" charset="0"/>
              <a:buChar char="•"/>
            </a:pPr>
            <a:r>
              <a:rPr lang="en-US" b="0" i="0" dirty="0">
                <a:solidFill>
                  <a:srgbClr val="000000"/>
                </a:solidFill>
                <a:effectLst/>
                <a:latin typeface="Open Sans" panose="020B0606030504020204" pitchFamily="34" charset="0"/>
              </a:rPr>
              <a:t>Wash your hands often with soap and water or use an alcohol-based hand sanitizer.</a:t>
            </a:r>
          </a:p>
          <a:p>
            <a:pPr algn="l">
              <a:buFont typeface="Arial" panose="020B0604020202020204" pitchFamily="34" charset="0"/>
              <a:buChar char="•"/>
            </a:pPr>
            <a:r>
              <a:rPr lang="en-US" b="0" i="0" dirty="0">
                <a:solidFill>
                  <a:srgbClr val="000000"/>
                </a:solidFill>
                <a:effectLst/>
                <a:latin typeface="Open Sans" panose="020B0606030504020204" pitchFamily="34" charset="0"/>
              </a:rPr>
              <a:t>In Central and West Africa, avoid contact with animals that </a:t>
            </a:r>
            <a:r>
              <a:rPr lang="en-US" b="0" i="0" u="sng" dirty="0">
                <a:solidFill>
                  <a:srgbClr val="075290"/>
                </a:solidFill>
                <a:effectLst/>
                <a:latin typeface="Open Sans" panose="020B0606030504020204" pitchFamily="34" charset="0"/>
                <a:hlinkClick r:id="rId2"/>
              </a:rPr>
              <a:t>can spread monkeypox</a:t>
            </a:r>
            <a:r>
              <a:rPr lang="en-US" b="0" i="0" dirty="0">
                <a:solidFill>
                  <a:srgbClr val="000000"/>
                </a:solidFill>
                <a:effectLst/>
                <a:latin typeface="Open Sans" panose="020B0606030504020204" pitchFamily="34" charset="0"/>
              </a:rPr>
              <a:t> virus, usually rodents and primates. Also, avoid sick or dead animals, as well as bedding or other materials they have touched.</a:t>
            </a:r>
          </a:p>
          <a:p>
            <a:pPr algn="l"/>
            <a:r>
              <a:rPr lang="en-US" b="0" i="0" dirty="0">
                <a:solidFill>
                  <a:srgbClr val="000000"/>
                </a:solidFill>
                <a:effectLst/>
                <a:latin typeface="Open Sans" panose="020B0606030504020204" pitchFamily="34" charset="0"/>
              </a:rPr>
              <a:t>If you are sick with monkeypox:</a:t>
            </a:r>
          </a:p>
          <a:p>
            <a:pPr lvl="1"/>
            <a:r>
              <a:rPr lang="en-US" b="0" i="0" dirty="0">
                <a:solidFill>
                  <a:srgbClr val="000000"/>
                </a:solidFill>
                <a:effectLst/>
                <a:latin typeface="Open Sans" panose="020B0606030504020204" pitchFamily="34" charset="0"/>
              </a:rPr>
              <a:t>Isolate at home (most countries recommend 21 days)</a:t>
            </a:r>
          </a:p>
          <a:p>
            <a:pPr lvl="1"/>
            <a:r>
              <a:rPr lang="en-US" b="0" i="0" dirty="0">
                <a:solidFill>
                  <a:srgbClr val="000000"/>
                </a:solidFill>
                <a:effectLst/>
                <a:latin typeface="Open Sans" panose="020B0606030504020204" pitchFamily="34" charset="0"/>
              </a:rPr>
              <a:t>If you have an active rash or other symptoms, stay in a separate room or area away from people or pets you live with, when possible.</a:t>
            </a:r>
          </a:p>
          <a:p>
            <a:pPr algn="l">
              <a:buFont typeface="Arial" panose="020B0604020202020204" pitchFamily="34" charset="0"/>
              <a:buChar char="•"/>
            </a:pPr>
            <a:endParaRPr lang="en-US" b="0" i="0" dirty="0">
              <a:solidFill>
                <a:srgbClr val="000000"/>
              </a:solidFill>
              <a:effectLst/>
              <a:latin typeface="Open Sans" panose="020B0606030504020204" pitchFamily="34" charset="0"/>
            </a:endParaRPr>
          </a:p>
          <a:p>
            <a:endParaRPr lang="en-US" dirty="0"/>
          </a:p>
        </p:txBody>
      </p:sp>
      <p:sp>
        <p:nvSpPr>
          <p:cNvPr id="4" name="Slide Number Placeholder 3">
            <a:extLst>
              <a:ext uri="{FF2B5EF4-FFF2-40B4-BE49-F238E27FC236}">
                <a16:creationId xmlns:a16="http://schemas.microsoft.com/office/drawing/2014/main" id="{750007CF-8C6D-4D21-8169-6B55F9B74B48}"/>
              </a:ext>
            </a:extLst>
          </p:cNvPr>
          <p:cNvSpPr>
            <a:spLocks noGrp="1"/>
          </p:cNvSpPr>
          <p:nvPr>
            <p:ph type="sldNum" sz="quarter" idx="12"/>
          </p:nvPr>
        </p:nvSpPr>
        <p:spPr/>
        <p:txBody>
          <a:bodyPr/>
          <a:lstStyle/>
          <a:p>
            <a:fld id="{C374A857-6CF5-4E3A-B719-14B60F13E823}" type="slidenum">
              <a:rPr lang="en-US" smtClean="0"/>
              <a:t>17</a:t>
            </a:fld>
            <a:endParaRPr lang="en-US" dirty="0"/>
          </a:p>
        </p:txBody>
      </p:sp>
    </p:spTree>
    <p:extLst>
      <p:ext uri="{BB962C8B-B14F-4D97-AF65-F5344CB8AC3E}">
        <p14:creationId xmlns:p14="http://schemas.microsoft.com/office/powerpoint/2010/main" val="351577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02B33-62D3-46EA-8EC6-F53E674DA442}"/>
              </a:ext>
            </a:extLst>
          </p:cNvPr>
          <p:cNvSpPr>
            <a:spLocks noGrp="1"/>
          </p:cNvSpPr>
          <p:nvPr>
            <p:ph type="title"/>
          </p:nvPr>
        </p:nvSpPr>
        <p:spPr>
          <a:xfrm>
            <a:off x="356937" y="172620"/>
            <a:ext cx="10515600" cy="597401"/>
          </a:xfrm>
        </p:spPr>
        <p:txBody>
          <a:bodyPr>
            <a:normAutofit fontScale="90000"/>
          </a:bodyPr>
          <a:lstStyle/>
          <a:p>
            <a:r>
              <a:rPr lang="en-US" dirty="0"/>
              <a:t>Vaccines </a:t>
            </a:r>
          </a:p>
        </p:txBody>
      </p:sp>
      <p:sp>
        <p:nvSpPr>
          <p:cNvPr id="3" name="Content Placeholder 2">
            <a:extLst>
              <a:ext uri="{FF2B5EF4-FFF2-40B4-BE49-F238E27FC236}">
                <a16:creationId xmlns:a16="http://schemas.microsoft.com/office/drawing/2014/main" id="{ABE465AE-4E4A-4321-9E9E-51DDCA4EE63A}"/>
              </a:ext>
            </a:extLst>
          </p:cNvPr>
          <p:cNvSpPr>
            <a:spLocks noGrp="1"/>
          </p:cNvSpPr>
          <p:nvPr>
            <p:ph idx="1"/>
          </p:nvPr>
        </p:nvSpPr>
        <p:spPr>
          <a:xfrm>
            <a:off x="132347" y="890337"/>
            <a:ext cx="11802979" cy="5286626"/>
          </a:xfrm>
        </p:spPr>
        <p:txBody>
          <a:bodyPr>
            <a:normAutofit fontScale="92500" lnSpcReduction="20000"/>
          </a:bodyPr>
          <a:lstStyle/>
          <a:p>
            <a:r>
              <a:rPr lang="en-US" dirty="0"/>
              <a:t>Two vaccines licensed by the U.S. Food and Drug Administration (FDA) are available for preventing monkeypox infection – JYNNEOS (also known as Imvamune or Imvanex) and ACAM2000.*</a:t>
            </a:r>
            <a:r>
              <a:rPr lang="en-US" dirty="0">
                <a:hlinkClick r:id="rId2"/>
              </a:rPr>
              <a:t> </a:t>
            </a:r>
            <a:endParaRPr lang="en-US" dirty="0"/>
          </a:p>
          <a:p>
            <a:r>
              <a:rPr lang="en-US" b="0" i="0" dirty="0">
                <a:solidFill>
                  <a:srgbClr val="000000"/>
                </a:solidFill>
                <a:effectLst/>
                <a:latin typeface="Open Sans" panose="020B0606030504020204" pitchFamily="34" charset="0"/>
              </a:rPr>
              <a:t>In the United States, there is currently a limited supply of JYNNEOS, although more is expected in coming weeks and months.</a:t>
            </a:r>
          </a:p>
          <a:p>
            <a:pPr algn="l">
              <a:buFont typeface="Arial" panose="020B0604020202020204" pitchFamily="34" charset="0"/>
              <a:buChar char="•"/>
            </a:pPr>
            <a:r>
              <a:rPr lang="en-US" b="0" i="0" dirty="0">
                <a:solidFill>
                  <a:srgbClr val="000000"/>
                </a:solidFill>
                <a:effectLst/>
                <a:latin typeface="Open Sans" panose="020B0606030504020204" pitchFamily="34" charset="0"/>
              </a:rPr>
              <a:t>There is an ample supply of ACAM2000. However, this vaccine should not be used in people who have some health conditions, including a weakened immune system, skin conditions like atopic dermatitis/eczema, or pregnancy.</a:t>
            </a:r>
          </a:p>
          <a:p>
            <a:pPr algn="l">
              <a:buFont typeface="Arial" panose="020B0604020202020204" pitchFamily="34" charset="0"/>
              <a:buChar char="•"/>
            </a:pPr>
            <a:r>
              <a:rPr lang="en-US" b="0" i="0" dirty="0">
                <a:solidFill>
                  <a:srgbClr val="000000"/>
                </a:solidFill>
                <a:effectLst/>
                <a:latin typeface="Open Sans" panose="020B0606030504020204" pitchFamily="34" charset="0"/>
              </a:rPr>
              <a:t>No data are available yet on the effectiveness of these vaccines in the current outbreak.</a:t>
            </a:r>
          </a:p>
          <a:p>
            <a:pPr algn="l">
              <a:buFont typeface="Arial" panose="020B0604020202020204" pitchFamily="34" charset="0"/>
              <a:buChar char="•"/>
            </a:pPr>
            <a:r>
              <a:rPr lang="en-US" b="0" i="0" dirty="0">
                <a:solidFill>
                  <a:srgbClr val="000000"/>
                </a:solidFill>
                <a:effectLst/>
                <a:latin typeface="Open Sans" panose="020B0606030504020204" pitchFamily="34" charset="0"/>
              </a:rPr>
              <a:t>People are considered fully vaccinated about 2 weeks after their second shot of JYNNEOS and 4 weeks after receiving ACAM2000. However, people who get vaccinated should continue to take steps to </a:t>
            </a:r>
            <a:r>
              <a:rPr lang="en-US" b="0" i="0" u="sng" dirty="0">
                <a:solidFill>
                  <a:srgbClr val="075290"/>
                </a:solidFill>
                <a:effectLst/>
                <a:latin typeface="Open Sans" panose="020B0606030504020204" pitchFamily="34" charset="0"/>
                <a:hlinkClick r:id="rId3"/>
              </a:rPr>
              <a:t>protect themselves from infection</a:t>
            </a:r>
            <a:r>
              <a:rPr lang="en-US" b="0" i="0" dirty="0">
                <a:solidFill>
                  <a:srgbClr val="000000"/>
                </a:solidFill>
                <a:effectLst/>
                <a:latin typeface="Open Sans" panose="020B0606030504020204" pitchFamily="34" charset="0"/>
              </a:rPr>
              <a:t> by avoiding close, skin-to-skin contact, including intimate contact, with someone who has monkeypox.</a:t>
            </a:r>
          </a:p>
        </p:txBody>
      </p:sp>
      <p:sp>
        <p:nvSpPr>
          <p:cNvPr id="5" name="TextBox 4">
            <a:extLst>
              <a:ext uri="{FF2B5EF4-FFF2-40B4-BE49-F238E27FC236}">
                <a16:creationId xmlns:a16="http://schemas.microsoft.com/office/drawing/2014/main" id="{1C3D2601-3AA0-426A-8ED9-A04EC27B1AAA}"/>
              </a:ext>
            </a:extLst>
          </p:cNvPr>
          <p:cNvSpPr txBox="1"/>
          <p:nvPr/>
        </p:nvSpPr>
        <p:spPr>
          <a:xfrm>
            <a:off x="256674" y="6176963"/>
            <a:ext cx="9139989" cy="369332"/>
          </a:xfrm>
          <a:prstGeom prst="rect">
            <a:avLst/>
          </a:prstGeom>
          <a:noFill/>
        </p:spPr>
        <p:txBody>
          <a:bodyPr wrap="square">
            <a:spAutoFit/>
          </a:bodyPr>
          <a:lstStyle/>
          <a:p>
            <a:r>
              <a:rPr lang="en-US" dirty="0"/>
              <a:t>* CDC </a:t>
            </a:r>
            <a:r>
              <a:rPr lang="en-US" dirty="0">
                <a:hlinkClick r:id="rId2"/>
              </a:rPr>
              <a:t>Considerations for Monkeypox Vaccination | Monkeypox | Poxvirus | CDC</a:t>
            </a:r>
            <a:endParaRPr lang="en-US" dirty="0"/>
          </a:p>
        </p:txBody>
      </p:sp>
      <p:sp>
        <p:nvSpPr>
          <p:cNvPr id="6" name="Slide Number Placeholder 5">
            <a:extLst>
              <a:ext uri="{FF2B5EF4-FFF2-40B4-BE49-F238E27FC236}">
                <a16:creationId xmlns:a16="http://schemas.microsoft.com/office/drawing/2014/main" id="{5478162C-99B7-4C2A-B50B-2C5D98D50120}"/>
              </a:ext>
            </a:extLst>
          </p:cNvPr>
          <p:cNvSpPr>
            <a:spLocks noGrp="1"/>
          </p:cNvSpPr>
          <p:nvPr>
            <p:ph type="sldNum" sz="quarter" idx="12"/>
          </p:nvPr>
        </p:nvSpPr>
        <p:spPr/>
        <p:txBody>
          <a:bodyPr/>
          <a:lstStyle/>
          <a:p>
            <a:fld id="{C374A857-6CF5-4E3A-B719-14B60F13E823}" type="slidenum">
              <a:rPr lang="en-US" smtClean="0"/>
              <a:t>18</a:t>
            </a:fld>
            <a:endParaRPr lang="en-US" dirty="0"/>
          </a:p>
        </p:txBody>
      </p:sp>
    </p:spTree>
    <p:extLst>
      <p:ext uri="{BB962C8B-B14F-4D97-AF65-F5344CB8AC3E}">
        <p14:creationId xmlns:p14="http://schemas.microsoft.com/office/powerpoint/2010/main" val="3770550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02B33-62D3-46EA-8EC6-F53E674DA442}"/>
              </a:ext>
            </a:extLst>
          </p:cNvPr>
          <p:cNvSpPr>
            <a:spLocks noGrp="1"/>
          </p:cNvSpPr>
          <p:nvPr>
            <p:ph type="title"/>
          </p:nvPr>
        </p:nvSpPr>
        <p:spPr>
          <a:xfrm>
            <a:off x="356937" y="172620"/>
            <a:ext cx="10515600" cy="597401"/>
          </a:xfrm>
        </p:spPr>
        <p:txBody>
          <a:bodyPr>
            <a:normAutofit fontScale="90000"/>
          </a:bodyPr>
          <a:lstStyle/>
          <a:p>
            <a:r>
              <a:rPr lang="en-US" dirty="0"/>
              <a:t>Vaccines - continuation </a:t>
            </a:r>
          </a:p>
        </p:txBody>
      </p:sp>
      <p:sp>
        <p:nvSpPr>
          <p:cNvPr id="3" name="Content Placeholder 2">
            <a:extLst>
              <a:ext uri="{FF2B5EF4-FFF2-40B4-BE49-F238E27FC236}">
                <a16:creationId xmlns:a16="http://schemas.microsoft.com/office/drawing/2014/main" id="{ABE465AE-4E4A-4321-9E9E-51DDCA4EE63A}"/>
              </a:ext>
            </a:extLst>
          </p:cNvPr>
          <p:cNvSpPr>
            <a:spLocks noGrp="1"/>
          </p:cNvSpPr>
          <p:nvPr>
            <p:ph idx="1"/>
          </p:nvPr>
        </p:nvSpPr>
        <p:spPr>
          <a:xfrm>
            <a:off x="132347" y="890337"/>
            <a:ext cx="11802979" cy="5286626"/>
          </a:xfrm>
        </p:spPr>
        <p:txBody>
          <a:bodyPr>
            <a:normAutofit lnSpcReduction="10000"/>
          </a:bodyPr>
          <a:lstStyle/>
          <a:p>
            <a:pPr algn="l"/>
            <a:r>
              <a:rPr lang="en-US" dirty="0"/>
              <a:t> </a:t>
            </a:r>
            <a:r>
              <a:rPr lang="en-US" b="0" i="0" dirty="0">
                <a:solidFill>
                  <a:srgbClr val="000000"/>
                </a:solidFill>
                <a:effectLst/>
                <a:latin typeface="Open Sans" panose="020B0606030504020204" pitchFamily="34" charset="0"/>
              </a:rPr>
              <a:t>CDC recommends vaccination for people who have been exposed to monkeypox and people who are at higher risk of being exposed to monkeypox, including:</a:t>
            </a:r>
          </a:p>
          <a:p>
            <a:pPr algn="l">
              <a:buFont typeface="Arial" panose="020B0604020202020204" pitchFamily="34" charset="0"/>
              <a:buChar char="•"/>
            </a:pPr>
            <a:r>
              <a:rPr lang="en-US" b="0" i="0" dirty="0">
                <a:solidFill>
                  <a:srgbClr val="000000"/>
                </a:solidFill>
                <a:effectLst/>
                <a:latin typeface="Open Sans" panose="020B0606030504020204" pitchFamily="34" charset="0"/>
              </a:rPr>
              <a:t>People who have been identified by public health officials as a close contact of someone with monkeypox</a:t>
            </a:r>
          </a:p>
          <a:p>
            <a:pPr algn="l">
              <a:buFont typeface="Arial" panose="020B0604020202020204" pitchFamily="34" charset="0"/>
              <a:buChar char="•"/>
            </a:pPr>
            <a:r>
              <a:rPr lang="en-US" b="0" i="0" dirty="0">
                <a:solidFill>
                  <a:srgbClr val="000000"/>
                </a:solidFill>
                <a:effectLst/>
                <a:latin typeface="Open Sans" panose="020B0606030504020204" pitchFamily="34" charset="0"/>
              </a:rPr>
              <a:t>People who may have been exposed to monkeypox, such as:</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People who are aware that one of their sexual partners in the past 2 weeks has been diagnosed with monkeypox</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People who had multiple sexual partners in the past 2 weeks in an area with known monkeypox</a:t>
            </a:r>
          </a:p>
          <a:p>
            <a:pPr algn="l">
              <a:buFont typeface="Arial" panose="020B0604020202020204" pitchFamily="34" charset="0"/>
              <a:buChar char="•"/>
            </a:pPr>
            <a:r>
              <a:rPr lang="en-US" b="0" i="0" dirty="0">
                <a:solidFill>
                  <a:srgbClr val="000000"/>
                </a:solidFill>
                <a:effectLst/>
                <a:latin typeface="Open Sans" panose="020B0606030504020204" pitchFamily="34" charset="0"/>
              </a:rPr>
              <a:t>People </a:t>
            </a:r>
            <a:r>
              <a:rPr lang="en-US" b="0" i="0" u="sng" dirty="0">
                <a:solidFill>
                  <a:srgbClr val="075290"/>
                </a:solidFill>
                <a:effectLst/>
                <a:latin typeface="Open Sans" panose="020B0606030504020204" pitchFamily="34" charset="0"/>
                <a:hlinkClick r:id="rId2"/>
              </a:rPr>
              <a:t>whose jobs may expose them to orthopoxviruses</a:t>
            </a:r>
            <a:r>
              <a:rPr lang="en-US" b="0" i="0" dirty="0">
                <a:solidFill>
                  <a:srgbClr val="000000"/>
                </a:solidFill>
                <a:effectLst/>
                <a:latin typeface="Open Sans" panose="020B0606030504020204" pitchFamily="34" charset="0"/>
              </a:rPr>
              <a:t>, such as:</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Laboratory workers who perform testing for orthopoxviruses</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Laboratory workers who handle cultures or animals with orthopoxviruses</a:t>
            </a:r>
          </a:p>
          <a:p>
            <a:pPr marL="742950" lvl="1" indent="-285750" algn="l">
              <a:buFont typeface="Arial" panose="020B0604020202020204" pitchFamily="34" charset="0"/>
              <a:buChar char="•"/>
            </a:pPr>
            <a:r>
              <a:rPr lang="en-US" b="0" i="0" dirty="0">
                <a:solidFill>
                  <a:srgbClr val="000000"/>
                </a:solidFill>
                <a:effectLst/>
                <a:latin typeface="Open Sans" panose="020B0606030504020204" pitchFamily="34" charset="0"/>
              </a:rPr>
              <a:t>Some designated healthcare or public health workers</a:t>
            </a:r>
          </a:p>
          <a:p>
            <a:endParaRPr lang="en-US" b="0" i="0" dirty="0">
              <a:solidFill>
                <a:srgbClr val="000000"/>
              </a:solidFill>
              <a:effectLst/>
              <a:latin typeface="Open Sans" panose="020B0606030504020204" pitchFamily="34" charset="0"/>
            </a:endParaRPr>
          </a:p>
        </p:txBody>
      </p:sp>
      <p:sp>
        <p:nvSpPr>
          <p:cNvPr id="5" name="TextBox 4">
            <a:extLst>
              <a:ext uri="{FF2B5EF4-FFF2-40B4-BE49-F238E27FC236}">
                <a16:creationId xmlns:a16="http://schemas.microsoft.com/office/drawing/2014/main" id="{1C3D2601-3AA0-426A-8ED9-A04EC27B1AAA}"/>
              </a:ext>
            </a:extLst>
          </p:cNvPr>
          <p:cNvSpPr txBox="1"/>
          <p:nvPr/>
        </p:nvSpPr>
        <p:spPr>
          <a:xfrm>
            <a:off x="256674" y="6176963"/>
            <a:ext cx="9139989" cy="369332"/>
          </a:xfrm>
          <a:prstGeom prst="rect">
            <a:avLst/>
          </a:prstGeom>
          <a:noFill/>
        </p:spPr>
        <p:txBody>
          <a:bodyPr wrap="square">
            <a:spAutoFit/>
          </a:bodyPr>
          <a:lstStyle/>
          <a:p>
            <a:r>
              <a:rPr lang="en-US" dirty="0"/>
              <a:t>* CDC </a:t>
            </a:r>
            <a:r>
              <a:rPr lang="en-US" dirty="0">
                <a:hlinkClick r:id="rId3"/>
              </a:rPr>
              <a:t>Considerations for Monkeypox Vaccination | Monkeypox | Poxvirus | CDC</a:t>
            </a:r>
            <a:endParaRPr lang="en-US" dirty="0"/>
          </a:p>
        </p:txBody>
      </p:sp>
      <p:sp>
        <p:nvSpPr>
          <p:cNvPr id="4" name="Slide Number Placeholder 3">
            <a:extLst>
              <a:ext uri="{FF2B5EF4-FFF2-40B4-BE49-F238E27FC236}">
                <a16:creationId xmlns:a16="http://schemas.microsoft.com/office/drawing/2014/main" id="{42C4CB6C-4C9C-4CD4-8BE2-77C8E05C8A7D}"/>
              </a:ext>
            </a:extLst>
          </p:cNvPr>
          <p:cNvSpPr>
            <a:spLocks noGrp="1"/>
          </p:cNvSpPr>
          <p:nvPr>
            <p:ph type="sldNum" sz="quarter" idx="12"/>
          </p:nvPr>
        </p:nvSpPr>
        <p:spPr/>
        <p:txBody>
          <a:bodyPr/>
          <a:lstStyle/>
          <a:p>
            <a:fld id="{C374A857-6CF5-4E3A-B719-14B60F13E823}" type="slidenum">
              <a:rPr lang="en-US" smtClean="0"/>
              <a:t>19</a:t>
            </a:fld>
            <a:endParaRPr lang="en-US" dirty="0"/>
          </a:p>
        </p:txBody>
      </p:sp>
    </p:spTree>
    <p:extLst>
      <p:ext uri="{BB962C8B-B14F-4D97-AF65-F5344CB8AC3E}">
        <p14:creationId xmlns:p14="http://schemas.microsoft.com/office/powerpoint/2010/main" val="1827629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ACED3-A669-4365-8663-63632ED2153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6A3A1C6E-3647-4BA1-9CC3-95C590884755}"/>
              </a:ext>
            </a:extLst>
          </p:cNvPr>
          <p:cNvSpPr>
            <a:spLocks noGrp="1"/>
          </p:cNvSpPr>
          <p:nvPr>
            <p:ph idx="1"/>
          </p:nvPr>
        </p:nvSpPr>
        <p:spPr/>
        <p:txBody>
          <a:bodyPr/>
          <a:lstStyle/>
          <a:p>
            <a:r>
              <a:rPr lang="en-US" dirty="0"/>
              <a:t>COVID-19 </a:t>
            </a:r>
          </a:p>
          <a:p>
            <a:r>
              <a:rPr lang="en-US" dirty="0"/>
              <a:t>What is monkeypox?</a:t>
            </a:r>
          </a:p>
          <a:p>
            <a:r>
              <a:rPr lang="en-US" dirty="0"/>
              <a:t>2003 US outbreak</a:t>
            </a:r>
          </a:p>
          <a:p>
            <a:r>
              <a:rPr lang="en-US" dirty="0"/>
              <a:t>Transmission </a:t>
            </a:r>
          </a:p>
          <a:p>
            <a:r>
              <a:rPr lang="en-US" dirty="0"/>
              <a:t>Treatment </a:t>
            </a:r>
          </a:p>
          <a:p>
            <a:r>
              <a:rPr lang="en-US" dirty="0"/>
              <a:t>DCHD services </a:t>
            </a:r>
          </a:p>
          <a:p>
            <a:pPr marL="0" indent="0">
              <a:buNone/>
            </a:pPr>
            <a:endParaRPr lang="en-US" dirty="0"/>
          </a:p>
        </p:txBody>
      </p:sp>
      <p:sp>
        <p:nvSpPr>
          <p:cNvPr id="7" name="Slide Number Placeholder 6">
            <a:extLst>
              <a:ext uri="{FF2B5EF4-FFF2-40B4-BE49-F238E27FC236}">
                <a16:creationId xmlns:a16="http://schemas.microsoft.com/office/drawing/2014/main" id="{F4C6FAB1-EAAF-4BC0-B4BA-581AD9508375}"/>
              </a:ext>
            </a:extLst>
          </p:cNvPr>
          <p:cNvSpPr>
            <a:spLocks noGrp="1"/>
          </p:cNvSpPr>
          <p:nvPr>
            <p:ph type="sldNum" sz="quarter" idx="12"/>
          </p:nvPr>
        </p:nvSpPr>
        <p:spPr/>
        <p:txBody>
          <a:bodyPr/>
          <a:lstStyle/>
          <a:p>
            <a:fld id="{C374A857-6CF5-4E3A-B719-14B60F13E823}" type="slidenum">
              <a:rPr lang="en-US" smtClean="0"/>
              <a:t>2</a:t>
            </a:fld>
            <a:endParaRPr lang="en-US" dirty="0"/>
          </a:p>
        </p:txBody>
      </p:sp>
    </p:spTree>
    <p:extLst>
      <p:ext uri="{BB962C8B-B14F-4D97-AF65-F5344CB8AC3E}">
        <p14:creationId xmlns:p14="http://schemas.microsoft.com/office/powerpoint/2010/main" val="2340446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E95E3-4DE1-4211-BF0A-16B3DC7E84AE}"/>
              </a:ext>
            </a:extLst>
          </p:cNvPr>
          <p:cNvSpPr>
            <a:spLocks noGrp="1"/>
          </p:cNvSpPr>
          <p:nvPr>
            <p:ph type="title"/>
          </p:nvPr>
        </p:nvSpPr>
        <p:spPr>
          <a:xfrm>
            <a:off x="132347" y="63040"/>
            <a:ext cx="11069052" cy="692068"/>
          </a:xfrm>
        </p:spPr>
        <p:txBody>
          <a:bodyPr>
            <a:normAutofit/>
          </a:bodyPr>
          <a:lstStyle/>
          <a:p>
            <a:r>
              <a:rPr lang="en-US" sz="4000" dirty="0"/>
              <a:t>State and local public health department activities</a:t>
            </a:r>
          </a:p>
        </p:txBody>
      </p:sp>
      <p:sp>
        <p:nvSpPr>
          <p:cNvPr id="3" name="Content Placeholder 2">
            <a:extLst>
              <a:ext uri="{FF2B5EF4-FFF2-40B4-BE49-F238E27FC236}">
                <a16:creationId xmlns:a16="http://schemas.microsoft.com/office/drawing/2014/main" id="{5039A87A-48BA-44C7-A72E-D6E49FD07CBC}"/>
              </a:ext>
            </a:extLst>
          </p:cNvPr>
          <p:cNvSpPr>
            <a:spLocks noGrp="1"/>
          </p:cNvSpPr>
          <p:nvPr>
            <p:ph idx="1"/>
          </p:nvPr>
        </p:nvSpPr>
        <p:spPr>
          <a:xfrm>
            <a:off x="132347" y="755108"/>
            <a:ext cx="11863137" cy="5693818"/>
          </a:xfrm>
        </p:spPr>
        <p:txBody>
          <a:bodyPr>
            <a:normAutofit/>
          </a:bodyPr>
          <a:lstStyle/>
          <a:p>
            <a:pPr marL="0" indent="0">
              <a:buNone/>
            </a:pPr>
            <a:r>
              <a:rPr lang="en-US" sz="1800" b="1" i="1" dirty="0">
                <a:effectLst/>
                <a:latin typeface="Calibri" panose="020F0502020204030204" pitchFamily="34" charset="0"/>
                <a:ea typeface="Calibri" panose="020F0502020204030204" pitchFamily="34" charset="0"/>
              </a:rPr>
              <a:t>In consultation and coordination with Pennsylvania Department of Health (PA DOH), Delaware County Department of Health</a:t>
            </a:r>
          </a:p>
          <a:p>
            <a:r>
              <a:rPr lang="en-US" dirty="0"/>
              <a:t>Providing technical assistance and consultation to providers regarding screening and testing, e.g., </a:t>
            </a:r>
          </a:p>
          <a:p>
            <a:pPr lvl="1"/>
            <a:r>
              <a:rPr lang="en-US" dirty="0"/>
              <a:t>Sharing information regarding available testing via commercial labs</a:t>
            </a:r>
          </a:p>
          <a:p>
            <a:pPr lvl="1"/>
            <a:r>
              <a:rPr lang="en-US" dirty="0"/>
              <a:t>Facilitating testing in state public health laboratory if necessary</a:t>
            </a:r>
          </a:p>
          <a:p>
            <a:pPr lvl="1"/>
            <a:r>
              <a:rPr lang="en-US" dirty="0"/>
              <a:t>Providing monkeypox vaccinations (Jynneos)</a:t>
            </a:r>
          </a:p>
          <a:p>
            <a:r>
              <a:rPr lang="en-US" dirty="0"/>
              <a:t>Laboratory report is received in PA NEDSS (electronic database for providers, hospitals, and laboratories) </a:t>
            </a:r>
          </a:p>
          <a:p>
            <a:pPr lvl="1"/>
            <a:r>
              <a:rPr lang="en-US" dirty="0"/>
              <a:t>PADOH conducting case investigations (reviewing clinical symptoms &amp; making recommendations for treatment or follow up) and conducting contact tracing (identifying risk factors)</a:t>
            </a:r>
          </a:p>
          <a:p>
            <a:pPr marL="0" indent="0">
              <a:buNone/>
            </a:pPr>
            <a:endParaRPr lang="en-US" dirty="0"/>
          </a:p>
        </p:txBody>
      </p:sp>
      <p:sp>
        <p:nvSpPr>
          <p:cNvPr id="4" name="Slide Number Placeholder 3">
            <a:extLst>
              <a:ext uri="{FF2B5EF4-FFF2-40B4-BE49-F238E27FC236}">
                <a16:creationId xmlns:a16="http://schemas.microsoft.com/office/drawing/2014/main" id="{1C8542A8-653A-4C26-9DC8-CB332989EE9F}"/>
              </a:ext>
            </a:extLst>
          </p:cNvPr>
          <p:cNvSpPr>
            <a:spLocks noGrp="1"/>
          </p:cNvSpPr>
          <p:nvPr>
            <p:ph type="sldNum" sz="quarter" idx="12"/>
          </p:nvPr>
        </p:nvSpPr>
        <p:spPr/>
        <p:txBody>
          <a:bodyPr/>
          <a:lstStyle/>
          <a:p>
            <a:fld id="{C374A857-6CF5-4E3A-B719-14B60F13E823}" type="slidenum">
              <a:rPr lang="en-US" smtClean="0"/>
              <a:t>20</a:t>
            </a:fld>
            <a:endParaRPr lang="en-US" dirty="0"/>
          </a:p>
        </p:txBody>
      </p:sp>
    </p:spTree>
    <p:extLst>
      <p:ext uri="{BB962C8B-B14F-4D97-AF65-F5344CB8AC3E}">
        <p14:creationId xmlns:p14="http://schemas.microsoft.com/office/powerpoint/2010/main" val="1984812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38E001DD-4465-4430-97BC-B65C643DE334}"/>
              </a:ext>
            </a:extLst>
          </p:cNvPr>
          <p:cNvGraphicFramePr>
            <a:graphicFrameLocks noChangeAspect="1"/>
          </p:cNvGraphicFramePr>
          <p:nvPr>
            <p:extLst>
              <p:ext uri="{D42A27DB-BD31-4B8C-83A1-F6EECF244321}">
                <p14:modId xmlns:p14="http://schemas.microsoft.com/office/powerpoint/2010/main" val="2383230246"/>
              </p:ext>
            </p:extLst>
          </p:nvPr>
        </p:nvGraphicFramePr>
        <p:xfrm>
          <a:off x="181021" y="264695"/>
          <a:ext cx="5914979" cy="3929186"/>
        </p:xfrm>
        <a:graphic>
          <a:graphicData uri="http://schemas.openxmlformats.org/presentationml/2006/ole">
            <mc:AlternateContent xmlns:mc="http://schemas.openxmlformats.org/markup-compatibility/2006">
              <mc:Choice xmlns:v="urn:schemas-microsoft-com:vml" Requires="v">
                <p:oleObj spid="_x0000_s5121" name="Bitmap Image" r:id="rId3" imgW="7972560" imgH="5295960" progId="Paint.Picture.1">
                  <p:embed/>
                </p:oleObj>
              </mc:Choice>
              <mc:Fallback>
                <p:oleObj name="Bitmap Image" r:id="rId3" imgW="7972560" imgH="5295960" progId="Paint.Picture.1">
                  <p:embed/>
                  <p:pic>
                    <p:nvPicPr>
                      <p:cNvPr id="8" name="Object 7">
                        <a:extLst>
                          <a:ext uri="{FF2B5EF4-FFF2-40B4-BE49-F238E27FC236}">
                            <a16:creationId xmlns:a16="http://schemas.microsoft.com/office/drawing/2014/main" id="{E5B96E03-53BB-4539-920D-DD8BE61489E3}"/>
                          </a:ext>
                        </a:extLst>
                      </p:cNvPr>
                      <p:cNvPicPr/>
                      <p:nvPr/>
                    </p:nvPicPr>
                    <p:blipFill>
                      <a:blip r:embed="rId4"/>
                      <a:stretch>
                        <a:fillRect/>
                      </a:stretch>
                    </p:blipFill>
                    <p:spPr>
                      <a:xfrm>
                        <a:off x="181021" y="264695"/>
                        <a:ext cx="5914979" cy="3929186"/>
                      </a:xfrm>
                      <a:prstGeom prst="rect">
                        <a:avLst/>
                      </a:prstGeom>
                    </p:spPr>
                  </p:pic>
                </p:oleObj>
              </mc:Fallback>
            </mc:AlternateContent>
          </a:graphicData>
        </a:graphic>
      </p:graphicFrame>
      <p:pic>
        <p:nvPicPr>
          <p:cNvPr id="4" name="Picture 3">
            <a:extLst>
              <a:ext uri="{FF2B5EF4-FFF2-40B4-BE49-F238E27FC236}">
                <a16:creationId xmlns:a16="http://schemas.microsoft.com/office/drawing/2014/main" id="{74C9B46A-A100-49FC-8376-E58AD409C7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4218" y="264695"/>
            <a:ext cx="3810868" cy="2921666"/>
          </a:xfrm>
          <a:prstGeom prst="rect">
            <a:avLst/>
          </a:prstGeom>
        </p:spPr>
      </p:pic>
      <p:pic>
        <p:nvPicPr>
          <p:cNvPr id="6" name="Picture 5">
            <a:extLst>
              <a:ext uri="{FF2B5EF4-FFF2-40B4-BE49-F238E27FC236}">
                <a16:creationId xmlns:a16="http://schemas.microsoft.com/office/drawing/2014/main" id="{98E27313-5AB2-41AC-A326-B0FEEC8830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44218" y="3308070"/>
            <a:ext cx="5358063" cy="3285235"/>
          </a:xfrm>
          <a:prstGeom prst="rect">
            <a:avLst/>
          </a:prstGeom>
        </p:spPr>
      </p:pic>
      <p:sp>
        <p:nvSpPr>
          <p:cNvPr id="7" name="Slide Number Placeholder 6">
            <a:extLst>
              <a:ext uri="{FF2B5EF4-FFF2-40B4-BE49-F238E27FC236}">
                <a16:creationId xmlns:a16="http://schemas.microsoft.com/office/drawing/2014/main" id="{FD58D7E1-0960-4A37-8DCF-EECCAE1B09CF}"/>
              </a:ext>
            </a:extLst>
          </p:cNvPr>
          <p:cNvSpPr>
            <a:spLocks noGrp="1"/>
          </p:cNvSpPr>
          <p:nvPr>
            <p:ph type="sldNum" sz="quarter" idx="12"/>
          </p:nvPr>
        </p:nvSpPr>
        <p:spPr/>
        <p:txBody>
          <a:bodyPr/>
          <a:lstStyle/>
          <a:p>
            <a:fld id="{C374A857-6CF5-4E3A-B719-14B60F13E823}" type="slidenum">
              <a:rPr lang="en-US" smtClean="0"/>
              <a:t>21</a:t>
            </a:fld>
            <a:endParaRPr lang="en-US" dirty="0"/>
          </a:p>
        </p:txBody>
      </p:sp>
    </p:spTree>
    <p:extLst>
      <p:ext uri="{BB962C8B-B14F-4D97-AF65-F5344CB8AC3E}">
        <p14:creationId xmlns:p14="http://schemas.microsoft.com/office/powerpoint/2010/main" val="787292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D12D8-620D-4726-84D9-96B26486A8F2}"/>
              </a:ext>
            </a:extLst>
          </p:cNvPr>
          <p:cNvSpPr>
            <a:spLocks noGrp="1"/>
          </p:cNvSpPr>
          <p:nvPr>
            <p:ph type="title"/>
          </p:nvPr>
        </p:nvSpPr>
        <p:spPr>
          <a:xfrm>
            <a:off x="838200" y="2338304"/>
            <a:ext cx="10515600" cy="1325563"/>
          </a:xfrm>
        </p:spPr>
        <p:txBody>
          <a:bodyPr>
            <a:normAutofit fontScale="90000"/>
          </a:bodyPr>
          <a:lstStyle/>
          <a:p>
            <a:r>
              <a:rPr lang="en-US" sz="8000" dirty="0">
                <a:latin typeface="MV Boli" panose="02000500030200090000" pitchFamily="2" charset="0"/>
                <a:cs typeface="MV Boli" panose="02000500030200090000" pitchFamily="2" charset="0"/>
              </a:rPr>
              <a:t>      Thank you</a:t>
            </a:r>
            <a:br>
              <a:rPr lang="en-US" sz="6000" dirty="0">
                <a:latin typeface="MV Boli" panose="02000500030200090000" pitchFamily="2" charset="0"/>
                <a:cs typeface="MV Boli" panose="02000500030200090000" pitchFamily="2" charset="0"/>
              </a:rPr>
            </a:br>
            <a:r>
              <a:rPr lang="en-US" sz="4000" dirty="0"/>
              <a:t>Victor Alos Rullan, DMD, MPH, MS</a:t>
            </a:r>
            <a:br>
              <a:rPr lang="en-US" sz="4000" dirty="0"/>
            </a:br>
            <a:br>
              <a:rPr lang="en-US" sz="4000" dirty="0"/>
            </a:br>
            <a:r>
              <a:rPr lang="en-US" sz="4000" dirty="0">
                <a:hlinkClick r:id="rId2"/>
              </a:rPr>
              <a:t>Rullanv@co.delaware.pa.us</a:t>
            </a:r>
            <a:r>
              <a:rPr lang="en-US" sz="4000" dirty="0"/>
              <a:t> </a:t>
            </a:r>
            <a:br>
              <a:rPr lang="en-US" sz="4000" dirty="0"/>
            </a:br>
            <a:br>
              <a:rPr lang="en-US" sz="4000" dirty="0"/>
            </a:br>
            <a:r>
              <a:rPr lang="en-US" sz="4000" dirty="0"/>
              <a:t>Tel &amp; Fax  484-763-3113</a:t>
            </a:r>
          </a:p>
        </p:txBody>
      </p:sp>
      <p:sp>
        <p:nvSpPr>
          <p:cNvPr id="3" name="Slide Number Placeholder 2">
            <a:extLst>
              <a:ext uri="{FF2B5EF4-FFF2-40B4-BE49-F238E27FC236}">
                <a16:creationId xmlns:a16="http://schemas.microsoft.com/office/drawing/2014/main" id="{32CAB9D6-BBE7-40A1-9815-884FEFBDE1CD}"/>
              </a:ext>
            </a:extLst>
          </p:cNvPr>
          <p:cNvSpPr>
            <a:spLocks noGrp="1"/>
          </p:cNvSpPr>
          <p:nvPr>
            <p:ph type="sldNum" sz="quarter" idx="12"/>
          </p:nvPr>
        </p:nvSpPr>
        <p:spPr/>
        <p:txBody>
          <a:bodyPr/>
          <a:lstStyle/>
          <a:p>
            <a:fld id="{C374A857-6CF5-4E3A-B719-14B60F13E823}" type="slidenum">
              <a:rPr lang="en-US" smtClean="0"/>
              <a:t>22</a:t>
            </a:fld>
            <a:endParaRPr lang="en-US" dirty="0"/>
          </a:p>
        </p:txBody>
      </p:sp>
    </p:spTree>
    <p:extLst>
      <p:ext uri="{BB962C8B-B14F-4D97-AF65-F5344CB8AC3E}">
        <p14:creationId xmlns:p14="http://schemas.microsoft.com/office/powerpoint/2010/main" val="1935767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9FD7F-9084-47A1-A76C-28772F489F0B}"/>
              </a:ext>
            </a:extLst>
          </p:cNvPr>
          <p:cNvSpPr>
            <a:spLocks noGrp="1"/>
          </p:cNvSpPr>
          <p:nvPr>
            <p:ph type="title"/>
          </p:nvPr>
        </p:nvSpPr>
        <p:spPr>
          <a:xfrm>
            <a:off x="741948" y="2766218"/>
            <a:ext cx="10515600" cy="1325563"/>
          </a:xfrm>
        </p:spPr>
        <p:txBody>
          <a:bodyPr>
            <a:noAutofit/>
          </a:bodyPr>
          <a:lstStyle/>
          <a:p>
            <a:pPr algn="ctr"/>
            <a:r>
              <a:rPr lang="en-US" sz="9600" dirty="0"/>
              <a:t>COVID -19 </a:t>
            </a:r>
          </a:p>
        </p:txBody>
      </p:sp>
      <p:sp>
        <p:nvSpPr>
          <p:cNvPr id="3" name="Slide Number Placeholder 2">
            <a:extLst>
              <a:ext uri="{FF2B5EF4-FFF2-40B4-BE49-F238E27FC236}">
                <a16:creationId xmlns:a16="http://schemas.microsoft.com/office/drawing/2014/main" id="{3B55A5E8-F625-43F0-81E4-37E907C260B6}"/>
              </a:ext>
            </a:extLst>
          </p:cNvPr>
          <p:cNvSpPr>
            <a:spLocks noGrp="1"/>
          </p:cNvSpPr>
          <p:nvPr>
            <p:ph type="sldNum" sz="quarter" idx="12"/>
          </p:nvPr>
        </p:nvSpPr>
        <p:spPr/>
        <p:txBody>
          <a:bodyPr/>
          <a:lstStyle/>
          <a:p>
            <a:fld id="{C374A857-6CF5-4E3A-B719-14B60F13E823}" type="slidenum">
              <a:rPr lang="en-US" smtClean="0"/>
              <a:t>3</a:t>
            </a:fld>
            <a:endParaRPr lang="en-US" dirty="0"/>
          </a:p>
        </p:txBody>
      </p:sp>
    </p:spTree>
    <p:extLst>
      <p:ext uri="{BB962C8B-B14F-4D97-AF65-F5344CB8AC3E}">
        <p14:creationId xmlns:p14="http://schemas.microsoft.com/office/powerpoint/2010/main" val="1900141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77AA00-FC18-4799-85E4-991A7ADBD1F6}"/>
              </a:ext>
            </a:extLst>
          </p:cNvPr>
          <p:cNvSpPr>
            <a:spLocks noGrp="1"/>
          </p:cNvSpPr>
          <p:nvPr>
            <p:ph type="sldNum" sz="quarter" idx="12"/>
          </p:nvPr>
        </p:nvSpPr>
        <p:spPr/>
        <p:txBody>
          <a:bodyPr/>
          <a:lstStyle/>
          <a:p>
            <a:fld id="{C374A857-6CF5-4E3A-B719-14B60F13E823}" type="slidenum">
              <a:rPr lang="en-US" smtClean="0"/>
              <a:t>4</a:t>
            </a:fld>
            <a:endParaRPr lang="en-US" dirty="0"/>
          </a:p>
        </p:txBody>
      </p:sp>
      <p:graphicFrame>
        <p:nvGraphicFramePr>
          <p:cNvPr id="3" name="Object 2">
            <a:extLst>
              <a:ext uri="{FF2B5EF4-FFF2-40B4-BE49-F238E27FC236}">
                <a16:creationId xmlns:a16="http://schemas.microsoft.com/office/drawing/2014/main" id="{ADA06045-0D32-4A0E-9C29-2ED604523EC9}"/>
              </a:ext>
            </a:extLst>
          </p:cNvPr>
          <p:cNvGraphicFramePr>
            <a:graphicFrameLocks noChangeAspect="1"/>
          </p:cNvGraphicFramePr>
          <p:nvPr>
            <p:extLst>
              <p:ext uri="{D42A27DB-BD31-4B8C-83A1-F6EECF244321}">
                <p14:modId xmlns:p14="http://schemas.microsoft.com/office/powerpoint/2010/main" val="327755592"/>
              </p:ext>
            </p:extLst>
          </p:nvPr>
        </p:nvGraphicFramePr>
        <p:xfrm>
          <a:off x="118398" y="190939"/>
          <a:ext cx="11955204" cy="4884822"/>
        </p:xfrm>
        <a:graphic>
          <a:graphicData uri="http://schemas.openxmlformats.org/presentationml/2006/ole">
            <mc:AlternateContent xmlns:mc="http://schemas.openxmlformats.org/markup-compatibility/2006">
              <mc:Choice xmlns:v="urn:schemas-microsoft-com:vml" Requires="v">
                <p:oleObj spid="_x0000_s6146" name="Bitmap Image" r:id="rId3" imgW="12239640" imgH="5000760" progId="Paint.Picture.1">
                  <p:embed/>
                </p:oleObj>
              </mc:Choice>
              <mc:Fallback>
                <p:oleObj name="Bitmap Image" r:id="rId3" imgW="12239640" imgH="5000760" progId="Paint.Picture.1">
                  <p:embed/>
                  <p:pic>
                    <p:nvPicPr>
                      <p:cNvPr id="0" name=""/>
                      <p:cNvPicPr/>
                      <p:nvPr/>
                    </p:nvPicPr>
                    <p:blipFill>
                      <a:blip r:embed="rId4"/>
                      <a:stretch>
                        <a:fillRect/>
                      </a:stretch>
                    </p:blipFill>
                    <p:spPr>
                      <a:xfrm>
                        <a:off x="118398" y="190939"/>
                        <a:ext cx="11955204" cy="4884822"/>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1934B597-887A-4738-94D3-896F2935A5E7}"/>
              </a:ext>
            </a:extLst>
          </p:cNvPr>
          <p:cNvSpPr txBox="1"/>
          <p:nvPr/>
        </p:nvSpPr>
        <p:spPr>
          <a:xfrm>
            <a:off x="118398" y="5249961"/>
            <a:ext cx="11720676" cy="1477328"/>
          </a:xfrm>
          <a:prstGeom prst="rect">
            <a:avLst/>
          </a:prstGeom>
          <a:noFill/>
        </p:spPr>
        <p:txBody>
          <a:bodyPr wrap="square" rtlCol="0">
            <a:spAutoFit/>
          </a:bodyPr>
          <a:lstStyle/>
          <a:p>
            <a:pPr marL="285750" indent="-285750">
              <a:buFont typeface="Wingdings" panose="05000000000000000000" pitchFamily="2" charset="2"/>
              <a:buChar char="Ø"/>
            </a:pPr>
            <a:r>
              <a:rPr lang="en-US" dirty="0"/>
              <a:t>As of July 20,2022,  we had a total of 106,076 confirmed COVID-19 cases and 1,907 total deaths since March 28, 2020</a:t>
            </a:r>
          </a:p>
          <a:p>
            <a:pPr marL="285750" indent="-285750">
              <a:buFont typeface="Wingdings" panose="05000000000000000000" pitchFamily="2" charset="2"/>
              <a:buChar char="Ø"/>
            </a:pPr>
            <a:r>
              <a:rPr lang="en-US" dirty="0"/>
              <a:t>On Jan 6, 2022, Delco had  a total of 1,826 new daily  cases (highest ever)</a:t>
            </a:r>
          </a:p>
          <a:p>
            <a:pPr marL="285750" indent="-285750">
              <a:buFont typeface="Wingdings" panose="05000000000000000000" pitchFamily="2" charset="2"/>
              <a:buChar char="Ø"/>
            </a:pPr>
            <a:r>
              <a:rPr lang="en-US" dirty="0"/>
              <a:t>On 7/19/2022 we had 129 new daily cases</a:t>
            </a:r>
          </a:p>
          <a:p>
            <a:pPr marL="285750" indent="-285750">
              <a:buFont typeface="Wingdings" panose="05000000000000000000" pitchFamily="2" charset="2"/>
              <a:buChar char="Ø"/>
            </a:pPr>
            <a:r>
              <a:rPr lang="en-US" dirty="0"/>
              <a:t>Highest number of daily deaths was on 4/25/2020 with 26, followed by 1/11/2022 with 14 daily deaths </a:t>
            </a:r>
          </a:p>
          <a:p>
            <a:pPr marL="285750" indent="-285750">
              <a:buFont typeface="Wingdings" panose="05000000000000000000" pitchFamily="2" charset="2"/>
              <a:buChar char="Ø"/>
            </a:pPr>
            <a:r>
              <a:rPr lang="en-US" dirty="0"/>
              <a:t>On 7/17/2022 we had 1 death</a:t>
            </a:r>
          </a:p>
        </p:txBody>
      </p:sp>
    </p:spTree>
    <p:extLst>
      <p:ext uri="{BB962C8B-B14F-4D97-AF65-F5344CB8AC3E}">
        <p14:creationId xmlns:p14="http://schemas.microsoft.com/office/powerpoint/2010/main" val="3550702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686935-93DF-48F8-B796-B65CD0299A27}"/>
              </a:ext>
            </a:extLst>
          </p:cNvPr>
          <p:cNvSpPr>
            <a:spLocks noGrp="1"/>
          </p:cNvSpPr>
          <p:nvPr>
            <p:ph type="sldNum" sz="quarter" idx="12"/>
          </p:nvPr>
        </p:nvSpPr>
        <p:spPr/>
        <p:txBody>
          <a:bodyPr/>
          <a:lstStyle/>
          <a:p>
            <a:fld id="{C374A857-6CF5-4E3A-B719-14B60F13E823}" type="slidenum">
              <a:rPr lang="en-US" smtClean="0"/>
              <a:t>5</a:t>
            </a:fld>
            <a:endParaRPr lang="en-US" dirty="0"/>
          </a:p>
        </p:txBody>
      </p:sp>
      <p:pic>
        <p:nvPicPr>
          <p:cNvPr id="5" name="Picture 4">
            <a:extLst>
              <a:ext uri="{FF2B5EF4-FFF2-40B4-BE49-F238E27FC236}">
                <a16:creationId xmlns:a16="http://schemas.microsoft.com/office/drawing/2014/main" id="{F53E8FD3-6C9A-43B0-A8AF-6585B0B711FF}"/>
              </a:ext>
            </a:extLst>
          </p:cNvPr>
          <p:cNvPicPr>
            <a:picLocks noChangeAspect="1"/>
          </p:cNvPicPr>
          <p:nvPr/>
        </p:nvPicPr>
        <p:blipFill>
          <a:blip r:embed="rId2"/>
          <a:stretch>
            <a:fillRect/>
          </a:stretch>
        </p:blipFill>
        <p:spPr>
          <a:xfrm>
            <a:off x="0" y="136525"/>
            <a:ext cx="12192000" cy="4268101"/>
          </a:xfrm>
          <a:prstGeom prst="rect">
            <a:avLst/>
          </a:prstGeom>
        </p:spPr>
      </p:pic>
      <p:sp>
        <p:nvSpPr>
          <p:cNvPr id="7" name="TextBox 6">
            <a:extLst>
              <a:ext uri="{FF2B5EF4-FFF2-40B4-BE49-F238E27FC236}">
                <a16:creationId xmlns:a16="http://schemas.microsoft.com/office/drawing/2014/main" id="{9BE9E7B8-0650-478A-9C5E-C40F755577E9}"/>
              </a:ext>
            </a:extLst>
          </p:cNvPr>
          <p:cNvSpPr txBox="1"/>
          <p:nvPr/>
        </p:nvSpPr>
        <p:spPr>
          <a:xfrm>
            <a:off x="0" y="4531565"/>
            <a:ext cx="8037095" cy="1200329"/>
          </a:xfrm>
          <a:prstGeom prst="rect">
            <a:avLst/>
          </a:prstGeom>
          <a:noFill/>
        </p:spPr>
        <p:txBody>
          <a:bodyPr wrap="square">
            <a:spAutoFit/>
          </a:bodyPr>
          <a:lstStyle/>
          <a:p>
            <a:pPr marL="285750" indent="-285750">
              <a:buFont typeface="Wingdings" panose="05000000000000000000" pitchFamily="2" charset="2"/>
              <a:buChar char="Ø"/>
            </a:pPr>
            <a:r>
              <a:rPr lang="en-US" dirty="0"/>
              <a:t>More females than males </a:t>
            </a:r>
          </a:p>
          <a:p>
            <a:pPr marL="285750" indent="-285750">
              <a:buFont typeface="Wingdings" panose="05000000000000000000" pitchFamily="2" charset="2"/>
              <a:buChar char="Ø"/>
            </a:pPr>
            <a:r>
              <a:rPr lang="en-US" dirty="0"/>
              <a:t>African American accounted for 28% of cases and 23.4% of population (2021)</a:t>
            </a:r>
          </a:p>
          <a:p>
            <a:pPr marL="285750" indent="-285750">
              <a:buFont typeface="Wingdings" panose="05000000000000000000" pitchFamily="2" charset="2"/>
              <a:buChar char="Ø"/>
            </a:pPr>
            <a:r>
              <a:rPr lang="en-US" dirty="0"/>
              <a:t>White for 69% of cases and comprised 67% of population (2021)</a:t>
            </a:r>
          </a:p>
          <a:p>
            <a:pPr marL="285750" indent="-285750">
              <a:buFont typeface="Wingdings" panose="05000000000000000000" pitchFamily="2" charset="2"/>
              <a:buChar char="Ø"/>
            </a:pPr>
            <a:r>
              <a:rPr lang="en-US" dirty="0"/>
              <a:t>More cases (25,069 ) in the 0-19 group compared to (24,340) in the 60-109</a:t>
            </a:r>
          </a:p>
        </p:txBody>
      </p:sp>
      <p:pic>
        <p:nvPicPr>
          <p:cNvPr id="9" name="Picture 8">
            <a:extLst>
              <a:ext uri="{FF2B5EF4-FFF2-40B4-BE49-F238E27FC236}">
                <a16:creationId xmlns:a16="http://schemas.microsoft.com/office/drawing/2014/main" id="{7885CB37-1D4D-4226-9A0E-5B53F5B417DE}"/>
              </a:ext>
            </a:extLst>
          </p:cNvPr>
          <p:cNvPicPr>
            <a:picLocks noChangeAspect="1"/>
          </p:cNvPicPr>
          <p:nvPr/>
        </p:nvPicPr>
        <p:blipFill>
          <a:blip r:embed="rId3"/>
          <a:stretch>
            <a:fillRect/>
          </a:stretch>
        </p:blipFill>
        <p:spPr>
          <a:xfrm>
            <a:off x="8037095" y="4429828"/>
            <a:ext cx="3938337" cy="2152513"/>
          </a:xfrm>
          <a:prstGeom prst="rect">
            <a:avLst/>
          </a:prstGeom>
        </p:spPr>
      </p:pic>
    </p:spTree>
    <p:extLst>
      <p:ext uri="{BB962C8B-B14F-4D97-AF65-F5344CB8AC3E}">
        <p14:creationId xmlns:p14="http://schemas.microsoft.com/office/powerpoint/2010/main" val="4274434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80E916C-04AD-4376-8D29-A8920B54F9E2}"/>
              </a:ext>
            </a:extLst>
          </p:cNvPr>
          <p:cNvSpPr>
            <a:spLocks noGrp="1"/>
          </p:cNvSpPr>
          <p:nvPr>
            <p:ph type="sldNum" sz="quarter" idx="12"/>
          </p:nvPr>
        </p:nvSpPr>
        <p:spPr/>
        <p:txBody>
          <a:bodyPr/>
          <a:lstStyle/>
          <a:p>
            <a:fld id="{C374A857-6CF5-4E3A-B719-14B60F13E823}" type="slidenum">
              <a:rPr lang="en-US" smtClean="0"/>
              <a:t>6</a:t>
            </a:fld>
            <a:endParaRPr lang="en-US" dirty="0"/>
          </a:p>
        </p:txBody>
      </p:sp>
      <p:graphicFrame>
        <p:nvGraphicFramePr>
          <p:cNvPr id="4" name="Object 3">
            <a:extLst>
              <a:ext uri="{FF2B5EF4-FFF2-40B4-BE49-F238E27FC236}">
                <a16:creationId xmlns:a16="http://schemas.microsoft.com/office/drawing/2014/main" id="{22EDF319-9380-4B6E-AF57-E1B0B77E463D}"/>
              </a:ext>
            </a:extLst>
          </p:cNvPr>
          <p:cNvGraphicFramePr>
            <a:graphicFrameLocks noChangeAspect="1"/>
          </p:cNvGraphicFramePr>
          <p:nvPr>
            <p:extLst>
              <p:ext uri="{D42A27DB-BD31-4B8C-83A1-F6EECF244321}">
                <p14:modId xmlns:p14="http://schemas.microsoft.com/office/powerpoint/2010/main" val="3590151842"/>
              </p:ext>
            </p:extLst>
          </p:nvPr>
        </p:nvGraphicFramePr>
        <p:xfrm>
          <a:off x="80962" y="235785"/>
          <a:ext cx="12030075" cy="4410075"/>
        </p:xfrm>
        <a:graphic>
          <a:graphicData uri="http://schemas.openxmlformats.org/presentationml/2006/ole">
            <mc:AlternateContent xmlns:mc="http://schemas.openxmlformats.org/markup-compatibility/2006">
              <mc:Choice xmlns:v="urn:schemas-microsoft-com:vml" Requires="v">
                <p:oleObj spid="_x0000_s7170" name="Bitmap Image" r:id="rId3" imgW="12030120" imgH="4410000" progId="Paint.Picture.1">
                  <p:embed/>
                </p:oleObj>
              </mc:Choice>
              <mc:Fallback>
                <p:oleObj name="Bitmap Image" r:id="rId3" imgW="12030120" imgH="4410000" progId="Paint.Picture.1">
                  <p:embed/>
                  <p:pic>
                    <p:nvPicPr>
                      <p:cNvPr id="0" name=""/>
                      <p:cNvPicPr/>
                      <p:nvPr/>
                    </p:nvPicPr>
                    <p:blipFill>
                      <a:blip r:embed="rId4"/>
                      <a:stretch>
                        <a:fillRect/>
                      </a:stretch>
                    </p:blipFill>
                    <p:spPr>
                      <a:xfrm>
                        <a:off x="80962" y="235785"/>
                        <a:ext cx="12030075" cy="441007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6887D7A-5A13-4D2A-931A-444ABF3C0273}"/>
              </a:ext>
            </a:extLst>
          </p:cNvPr>
          <p:cNvSpPr txBox="1"/>
          <p:nvPr/>
        </p:nvSpPr>
        <p:spPr>
          <a:xfrm>
            <a:off x="445167" y="5017168"/>
            <a:ext cx="11357812" cy="369332"/>
          </a:xfrm>
          <a:prstGeom prst="rect">
            <a:avLst/>
          </a:prstGeom>
          <a:noFill/>
        </p:spPr>
        <p:txBody>
          <a:bodyPr wrap="square" rtlCol="0">
            <a:spAutoFit/>
          </a:bodyPr>
          <a:lstStyle/>
          <a:p>
            <a:r>
              <a:rPr lang="en-US" dirty="0"/>
              <a:t>Largest number of total deaths (541) occurred in the 80 to 89 years of age group, followed by 70 to 79, and 90 to 99</a:t>
            </a:r>
          </a:p>
        </p:txBody>
      </p:sp>
    </p:spTree>
    <p:extLst>
      <p:ext uri="{BB962C8B-B14F-4D97-AF65-F5344CB8AC3E}">
        <p14:creationId xmlns:p14="http://schemas.microsoft.com/office/powerpoint/2010/main" val="3168100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A437-BD5D-4B11-AE28-08D320B9543C}"/>
              </a:ext>
            </a:extLst>
          </p:cNvPr>
          <p:cNvSpPr>
            <a:spLocks noGrp="1"/>
          </p:cNvSpPr>
          <p:nvPr>
            <p:ph type="title"/>
          </p:nvPr>
        </p:nvSpPr>
        <p:spPr>
          <a:xfrm>
            <a:off x="112542" y="53767"/>
            <a:ext cx="10515600" cy="427146"/>
          </a:xfrm>
        </p:spPr>
        <p:txBody>
          <a:bodyPr>
            <a:noAutofit/>
          </a:bodyPr>
          <a:lstStyle/>
          <a:p>
            <a:r>
              <a:rPr lang="en-US" sz="2800" dirty="0"/>
              <a:t>Summary July 20, 2022  (Delaware County)  </a:t>
            </a:r>
          </a:p>
        </p:txBody>
      </p:sp>
      <p:sp>
        <p:nvSpPr>
          <p:cNvPr id="3" name="Content Placeholder 2">
            <a:extLst>
              <a:ext uri="{FF2B5EF4-FFF2-40B4-BE49-F238E27FC236}">
                <a16:creationId xmlns:a16="http://schemas.microsoft.com/office/drawing/2014/main" id="{20635192-5699-45E0-BB2E-9409DA21B825}"/>
              </a:ext>
            </a:extLst>
          </p:cNvPr>
          <p:cNvSpPr>
            <a:spLocks noGrp="1"/>
          </p:cNvSpPr>
          <p:nvPr>
            <p:ph idx="1"/>
          </p:nvPr>
        </p:nvSpPr>
        <p:spPr>
          <a:xfrm>
            <a:off x="0" y="557399"/>
            <a:ext cx="11887200" cy="5981513"/>
          </a:xfrm>
        </p:spPr>
        <p:txBody>
          <a:bodyPr>
            <a:noAutofit/>
          </a:bodyPr>
          <a:lstStyle/>
          <a:p>
            <a:r>
              <a:rPr lang="en-US" sz="2000" dirty="0">
                <a:latin typeface="Arial" panose="020B0604020202020204" pitchFamily="34" charset="0"/>
                <a:cs typeface="Arial" panose="020B0604020202020204" pitchFamily="34" charset="0"/>
              </a:rPr>
              <a:t>The total number of new weekly cases decreased by 48 after seeing an increase of 72 cases last week.</a:t>
            </a:r>
          </a:p>
          <a:p>
            <a:r>
              <a:rPr lang="en-US" sz="2000" dirty="0">
                <a:latin typeface="Arial" panose="020B0604020202020204" pitchFamily="34" charset="0"/>
                <a:cs typeface="Arial" panose="020B0604020202020204" pitchFamily="34" charset="0"/>
              </a:rPr>
              <a:t>Our county experienced in the prior 3 weeks the highest incidence rate of new cases compared to the state and neighboring counties and this week Delco incidence rate is now the 2</a:t>
            </a:r>
            <a:r>
              <a:rPr lang="en-US" sz="2000" baseline="30000" dirty="0">
                <a:latin typeface="Arial" panose="020B0604020202020204" pitchFamily="34" charset="0"/>
                <a:cs typeface="Arial" panose="020B0604020202020204" pitchFamily="34" charset="0"/>
              </a:rPr>
              <a:t>nd</a:t>
            </a:r>
            <a:r>
              <a:rPr lang="en-US" sz="2000" dirty="0">
                <a:latin typeface="Arial" panose="020B0604020202020204" pitchFamily="34" charset="0"/>
                <a:cs typeface="Arial" panose="020B0604020202020204" pitchFamily="34" charset="0"/>
              </a:rPr>
              <a:t> highest, 127 per 100,000, and Philadelphia has the highest at 139.3 per 100,000.</a:t>
            </a:r>
          </a:p>
          <a:p>
            <a:r>
              <a:rPr lang="en-US" sz="2000" dirty="0">
                <a:latin typeface="Arial" panose="020B0604020202020204" pitchFamily="34" charset="0"/>
                <a:cs typeface="Arial" panose="020B0604020202020204" pitchFamily="34" charset="0"/>
              </a:rPr>
              <a:t>The percent positivity rate remains stable for a second week at 14%.</a:t>
            </a:r>
          </a:p>
          <a:p>
            <a:r>
              <a:rPr lang="en-US" sz="2000" dirty="0">
                <a:latin typeface="Arial" panose="020B0604020202020204" pitchFamily="34" charset="0"/>
                <a:cs typeface="Arial" panose="020B0604020202020204" pitchFamily="34" charset="0"/>
              </a:rPr>
              <a:t>The average daily number of hospitalized COVID-19 cases (35.7) continues to increase for the second week (30 last week).</a:t>
            </a:r>
          </a:p>
          <a:p>
            <a:r>
              <a:rPr lang="en-US" sz="2000" dirty="0">
                <a:latin typeface="Arial" panose="020B0604020202020204" pitchFamily="34" charset="0"/>
                <a:cs typeface="Arial" panose="020B0604020202020204" pitchFamily="34" charset="0"/>
              </a:rPr>
              <a:t>The average daily number of COVID-19 cases on ventilators marginally increased from 1.4 to 1.9</a:t>
            </a:r>
          </a:p>
          <a:p>
            <a:r>
              <a:rPr lang="en-US" sz="2000" dirty="0">
                <a:latin typeface="Arial" panose="020B0604020202020204" pitchFamily="34" charset="0"/>
                <a:cs typeface="Arial" panose="020B0604020202020204" pitchFamily="34" charset="0"/>
              </a:rPr>
              <a:t>After a modest decreasing trend in the percentage of hospital emergency department visits due to COVID-19 like illnesses, for the second week, Delco rate remains stable at 1% </a:t>
            </a:r>
          </a:p>
          <a:p>
            <a:r>
              <a:rPr lang="en-US" sz="2000" dirty="0">
                <a:latin typeface="Arial" panose="020B0604020202020204" pitchFamily="34" charset="0"/>
                <a:cs typeface="Arial" panose="020B0604020202020204" pitchFamily="34" charset="0"/>
              </a:rPr>
              <a:t>Last week, Delco reported no deaths in 8 consecutive days. This week the county reported one death on July 13, 14, and 17</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a:t>
            </a:r>
            <a:r>
              <a:rPr lang="en-US" sz="2000" b="1" i="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a:t>
            </a:r>
            <a:endParaRPr lang="en-US" sz="2000" b="1" i="1"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On July 7, 2022, Delco CDC COVID-19 Community Level increased from Low to Medium.  As of July 20</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2022, the level  remains the same at Medium </a:t>
            </a:r>
          </a:p>
          <a:p>
            <a:pPr marL="0" indent="0">
              <a:buNone/>
            </a:pPr>
            <a:endParaRPr lang="en-US" sz="16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AC81106A-F344-4EFF-9F95-569B36D4CC97}"/>
              </a:ext>
            </a:extLst>
          </p:cNvPr>
          <p:cNvSpPr>
            <a:spLocks noGrp="1"/>
          </p:cNvSpPr>
          <p:nvPr>
            <p:ph type="sldNum" sz="quarter" idx="12"/>
          </p:nvPr>
        </p:nvSpPr>
        <p:spPr/>
        <p:txBody>
          <a:bodyPr/>
          <a:lstStyle/>
          <a:p>
            <a:fld id="{09ED16AC-B269-4CF5-BA69-CBBBC07C21AA}" type="slidenum">
              <a:rPr lang="en-US" smtClean="0"/>
              <a:t>7</a:t>
            </a:fld>
            <a:endParaRPr lang="en-US" dirty="0"/>
          </a:p>
        </p:txBody>
      </p:sp>
    </p:spTree>
    <p:extLst>
      <p:ext uri="{BB962C8B-B14F-4D97-AF65-F5344CB8AC3E}">
        <p14:creationId xmlns:p14="http://schemas.microsoft.com/office/powerpoint/2010/main" val="3692062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7E368C-206E-46F4-A520-1FCCF5ACF335}"/>
              </a:ext>
            </a:extLst>
          </p:cNvPr>
          <p:cNvSpPr>
            <a:spLocks noGrp="1"/>
          </p:cNvSpPr>
          <p:nvPr>
            <p:ph type="sldNum" sz="quarter" idx="12"/>
          </p:nvPr>
        </p:nvSpPr>
        <p:spPr/>
        <p:txBody>
          <a:bodyPr/>
          <a:lstStyle/>
          <a:p>
            <a:fld id="{09ED16AC-B269-4CF5-BA69-CBBBC07C21AA}" type="slidenum">
              <a:rPr lang="en-US" smtClean="0"/>
              <a:t>8</a:t>
            </a:fld>
            <a:endParaRPr lang="en-US" dirty="0"/>
          </a:p>
        </p:txBody>
      </p:sp>
      <p:sp>
        <p:nvSpPr>
          <p:cNvPr id="7" name="TextBox 6">
            <a:extLst>
              <a:ext uri="{FF2B5EF4-FFF2-40B4-BE49-F238E27FC236}">
                <a16:creationId xmlns:a16="http://schemas.microsoft.com/office/drawing/2014/main" id="{87F8AB83-1FC7-465F-BD5A-1AE6A3E95459}"/>
              </a:ext>
            </a:extLst>
          </p:cNvPr>
          <p:cNvSpPr txBox="1"/>
          <p:nvPr/>
        </p:nvSpPr>
        <p:spPr>
          <a:xfrm>
            <a:off x="199612" y="6444476"/>
            <a:ext cx="8546709" cy="276999"/>
          </a:xfrm>
          <a:prstGeom prst="rect">
            <a:avLst/>
          </a:prstGeom>
          <a:noFill/>
        </p:spPr>
        <p:txBody>
          <a:bodyPr wrap="square">
            <a:spAutoFit/>
          </a:bodyPr>
          <a:lstStyle/>
          <a:p>
            <a:r>
              <a:rPr lang="en-US" sz="1200" dirty="0"/>
              <a:t>PA DOH </a:t>
            </a:r>
            <a:r>
              <a:rPr lang="en-US" sz="1200" dirty="0">
                <a:hlinkClick r:id="rId4"/>
              </a:rPr>
              <a:t>https://www.health.pa.gov/topics/disease/coronavirus/Pages/Monitoring-Dashboard.aspx</a:t>
            </a:r>
            <a:r>
              <a:rPr lang="en-US" sz="1200" dirty="0"/>
              <a:t> </a:t>
            </a:r>
          </a:p>
        </p:txBody>
      </p:sp>
      <p:sp>
        <p:nvSpPr>
          <p:cNvPr id="13" name="TextBox 12">
            <a:extLst>
              <a:ext uri="{FF2B5EF4-FFF2-40B4-BE49-F238E27FC236}">
                <a16:creationId xmlns:a16="http://schemas.microsoft.com/office/drawing/2014/main" id="{10EC9652-C365-4AD3-BE8D-CA5EC50C0DA0}"/>
              </a:ext>
            </a:extLst>
          </p:cNvPr>
          <p:cNvSpPr txBox="1"/>
          <p:nvPr/>
        </p:nvSpPr>
        <p:spPr>
          <a:xfrm>
            <a:off x="199612" y="442651"/>
            <a:ext cx="3528647" cy="369332"/>
          </a:xfrm>
          <a:prstGeom prst="rect">
            <a:avLst/>
          </a:prstGeom>
          <a:noFill/>
        </p:spPr>
        <p:txBody>
          <a:bodyPr wrap="square" rtlCol="0">
            <a:spAutoFit/>
          </a:bodyPr>
          <a:lstStyle/>
          <a:p>
            <a:r>
              <a:rPr lang="en-US" dirty="0"/>
              <a:t>Delaware County 7/20/2022 </a:t>
            </a:r>
          </a:p>
        </p:txBody>
      </p:sp>
      <p:sp>
        <p:nvSpPr>
          <p:cNvPr id="10" name="TextBox 9">
            <a:extLst>
              <a:ext uri="{FF2B5EF4-FFF2-40B4-BE49-F238E27FC236}">
                <a16:creationId xmlns:a16="http://schemas.microsoft.com/office/drawing/2014/main" id="{EAC4AFA5-3D56-4DCC-B673-3A4E6FACABB4}"/>
              </a:ext>
            </a:extLst>
          </p:cNvPr>
          <p:cNvSpPr txBox="1"/>
          <p:nvPr/>
        </p:nvSpPr>
        <p:spPr>
          <a:xfrm>
            <a:off x="7003424" y="587382"/>
            <a:ext cx="1297426" cy="369332"/>
          </a:xfrm>
          <a:prstGeom prst="rect">
            <a:avLst/>
          </a:prstGeom>
          <a:noFill/>
        </p:spPr>
        <p:txBody>
          <a:bodyPr wrap="square" rtlCol="0">
            <a:spAutoFit/>
          </a:bodyPr>
          <a:lstStyle/>
          <a:p>
            <a:r>
              <a:rPr lang="en-US" dirty="0"/>
              <a:t>Chester Co </a:t>
            </a:r>
          </a:p>
        </p:txBody>
      </p:sp>
      <p:sp>
        <p:nvSpPr>
          <p:cNvPr id="14" name="TextBox 13">
            <a:extLst>
              <a:ext uri="{FF2B5EF4-FFF2-40B4-BE49-F238E27FC236}">
                <a16:creationId xmlns:a16="http://schemas.microsoft.com/office/drawing/2014/main" id="{1ACB4D98-C4FA-4658-B21E-AE2DAE2FE5FB}"/>
              </a:ext>
            </a:extLst>
          </p:cNvPr>
          <p:cNvSpPr txBox="1"/>
          <p:nvPr/>
        </p:nvSpPr>
        <p:spPr>
          <a:xfrm>
            <a:off x="8229534" y="563599"/>
            <a:ext cx="1297426" cy="369332"/>
          </a:xfrm>
          <a:prstGeom prst="rect">
            <a:avLst/>
          </a:prstGeom>
          <a:noFill/>
        </p:spPr>
        <p:txBody>
          <a:bodyPr wrap="square" rtlCol="0">
            <a:spAutoFit/>
          </a:bodyPr>
          <a:lstStyle/>
          <a:p>
            <a:r>
              <a:rPr lang="en-US" dirty="0"/>
              <a:t>MontCo </a:t>
            </a:r>
          </a:p>
        </p:txBody>
      </p:sp>
      <p:sp>
        <p:nvSpPr>
          <p:cNvPr id="15" name="TextBox 14">
            <a:extLst>
              <a:ext uri="{FF2B5EF4-FFF2-40B4-BE49-F238E27FC236}">
                <a16:creationId xmlns:a16="http://schemas.microsoft.com/office/drawing/2014/main" id="{AD02D29B-5425-4249-BFB7-358D3835A27B}"/>
              </a:ext>
            </a:extLst>
          </p:cNvPr>
          <p:cNvSpPr txBox="1"/>
          <p:nvPr/>
        </p:nvSpPr>
        <p:spPr>
          <a:xfrm>
            <a:off x="10753070" y="556151"/>
            <a:ext cx="1672862" cy="369332"/>
          </a:xfrm>
          <a:prstGeom prst="rect">
            <a:avLst/>
          </a:prstGeom>
          <a:noFill/>
        </p:spPr>
        <p:txBody>
          <a:bodyPr wrap="square" rtlCol="0">
            <a:spAutoFit/>
          </a:bodyPr>
          <a:lstStyle/>
          <a:p>
            <a:r>
              <a:rPr lang="en-US" dirty="0"/>
              <a:t>Pennsylvania</a:t>
            </a:r>
          </a:p>
        </p:txBody>
      </p:sp>
      <p:sp>
        <p:nvSpPr>
          <p:cNvPr id="17" name="TextBox 16">
            <a:extLst>
              <a:ext uri="{FF2B5EF4-FFF2-40B4-BE49-F238E27FC236}">
                <a16:creationId xmlns:a16="http://schemas.microsoft.com/office/drawing/2014/main" id="{9689DBF8-3B39-4678-9C6F-DA842EC81EA6}"/>
              </a:ext>
            </a:extLst>
          </p:cNvPr>
          <p:cNvSpPr txBox="1"/>
          <p:nvPr/>
        </p:nvSpPr>
        <p:spPr>
          <a:xfrm>
            <a:off x="9237642" y="563599"/>
            <a:ext cx="1672861" cy="369332"/>
          </a:xfrm>
          <a:prstGeom prst="rect">
            <a:avLst/>
          </a:prstGeom>
          <a:noFill/>
        </p:spPr>
        <p:txBody>
          <a:bodyPr wrap="square" rtlCol="0">
            <a:spAutoFit/>
          </a:bodyPr>
          <a:lstStyle/>
          <a:p>
            <a:r>
              <a:rPr lang="en-US" dirty="0"/>
              <a:t>Philadelphia Co </a:t>
            </a:r>
          </a:p>
        </p:txBody>
      </p:sp>
      <p:graphicFrame>
        <p:nvGraphicFramePr>
          <p:cNvPr id="3" name="Object 2">
            <a:extLst>
              <a:ext uri="{FF2B5EF4-FFF2-40B4-BE49-F238E27FC236}">
                <a16:creationId xmlns:a16="http://schemas.microsoft.com/office/drawing/2014/main" id="{BEFADBF4-D41F-407D-B7EA-187F254E9335}"/>
              </a:ext>
            </a:extLst>
          </p:cNvPr>
          <p:cNvGraphicFramePr>
            <a:graphicFrameLocks noChangeAspect="1"/>
          </p:cNvGraphicFramePr>
          <p:nvPr/>
        </p:nvGraphicFramePr>
        <p:xfrm>
          <a:off x="296863" y="990600"/>
          <a:ext cx="6086475" cy="4876800"/>
        </p:xfrm>
        <a:graphic>
          <a:graphicData uri="http://schemas.openxmlformats.org/presentationml/2006/ole">
            <mc:AlternateContent xmlns:mc="http://schemas.openxmlformats.org/markup-compatibility/2006">
              <mc:Choice xmlns:v="urn:schemas-microsoft-com:vml" Requires="v">
                <p:oleObj spid="_x0000_s8194" name="Bitmap Image" r:id="rId5" imgW="6086520" imgH="4876920" progId="Paint.Picture.1">
                  <p:embed/>
                </p:oleObj>
              </mc:Choice>
              <mc:Fallback>
                <p:oleObj name="Bitmap Image" r:id="rId5" imgW="6086520" imgH="4876920" progId="Paint.Picture.1">
                  <p:embed/>
                  <p:pic>
                    <p:nvPicPr>
                      <p:cNvPr id="3" name="Object 2">
                        <a:extLst>
                          <a:ext uri="{FF2B5EF4-FFF2-40B4-BE49-F238E27FC236}">
                            <a16:creationId xmlns:a16="http://schemas.microsoft.com/office/drawing/2014/main" id="{BEFADBF4-D41F-407D-B7EA-187F254E9335}"/>
                          </a:ext>
                        </a:extLst>
                      </p:cNvPr>
                      <p:cNvPicPr/>
                      <p:nvPr/>
                    </p:nvPicPr>
                    <p:blipFill>
                      <a:blip r:embed="rId6"/>
                      <a:stretch>
                        <a:fillRect/>
                      </a:stretch>
                    </p:blipFill>
                    <p:spPr>
                      <a:xfrm>
                        <a:off x="296863" y="990600"/>
                        <a:ext cx="6086475" cy="48768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58D1908-B123-41C6-B367-6F136A9663D7}"/>
              </a:ext>
            </a:extLst>
          </p:cNvPr>
          <p:cNvGraphicFramePr>
            <a:graphicFrameLocks noChangeAspect="1"/>
          </p:cNvGraphicFramePr>
          <p:nvPr/>
        </p:nvGraphicFramePr>
        <p:xfrm>
          <a:off x="7185412" y="990600"/>
          <a:ext cx="933450" cy="4914900"/>
        </p:xfrm>
        <a:graphic>
          <a:graphicData uri="http://schemas.openxmlformats.org/presentationml/2006/ole">
            <mc:AlternateContent xmlns:mc="http://schemas.openxmlformats.org/markup-compatibility/2006">
              <mc:Choice xmlns:v="urn:schemas-microsoft-com:vml" Requires="v">
                <p:oleObj spid="_x0000_s8195" name="Bitmap Image" r:id="rId7" imgW="933480" imgH="4915080" progId="Paint.Picture.1">
                  <p:embed/>
                </p:oleObj>
              </mc:Choice>
              <mc:Fallback>
                <p:oleObj name="Bitmap Image" r:id="rId7" imgW="933480" imgH="4915080" progId="Paint.Picture.1">
                  <p:embed/>
                  <p:pic>
                    <p:nvPicPr>
                      <p:cNvPr id="6" name="Object 5">
                        <a:extLst>
                          <a:ext uri="{FF2B5EF4-FFF2-40B4-BE49-F238E27FC236}">
                            <a16:creationId xmlns:a16="http://schemas.microsoft.com/office/drawing/2014/main" id="{B58D1908-B123-41C6-B367-6F136A9663D7}"/>
                          </a:ext>
                        </a:extLst>
                      </p:cNvPr>
                      <p:cNvPicPr/>
                      <p:nvPr/>
                    </p:nvPicPr>
                    <p:blipFill>
                      <a:blip r:embed="rId8"/>
                      <a:stretch>
                        <a:fillRect/>
                      </a:stretch>
                    </p:blipFill>
                    <p:spPr>
                      <a:xfrm>
                        <a:off x="7185412" y="990600"/>
                        <a:ext cx="933450" cy="49149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D95022A-C139-46BE-BA4D-128C38C3EE28}"/>
              </a:ext>
            </a:extLst>
          </p:cNvPr>
          <p:cNvGraphicFramePr>
            <a:graphicFrameLocks noChangeAspect="1"/>
          </p:cNvGraphicFramePr>
          <p:nvPr/>
        </p:nvGraphicFramePr>
        <p:xfrm>
          <a:off x="8300850" y="980497"/>
          <a:ext cx="1000125" cy="4829175"/>
        </p:xfrm>
        <a:graphic>
          <a:graphicData uri="http://schemas.openxmlformats.org/presentationml/2006/ole">
            <mc:AlternateContent xmlns:mc="http://schemas.openxmlformats.org/markup-compatibility/2006">
              <mc:Choice xmlns:v="urn:schemas-microsoft-com:vml" Requires="v">
                <p:oleObj spid="_x0000_s8196" name="Bitmap Image" r:id="rId9" imgW="1000080" imgH="4829040" progId="Paint.Picture.1">
                  <p:embed/>
                </p:oleObj>
              </mc:Choice>
              <mc:Fallback>
                <p:oleObj name="Bitmap Image" r:id="rId9" imgW="1000080" imgH="4829040" progId="Paint.Picture.1">
                  <p:embed/>
                  <p:pic>
                    <p:nvPicPr>
                      <p:cNvPr id="11" name="Object 10">
                        <a:extLst>
                          <a:ext uri="{FF2B5EF4-FFF2-40B4-BE49-F238E27FC236}">
                            <a16:creationId xmlns:a16="http://schemas.microsoft.com/office/drawing/2014/main" id="{FD95022A-C139-46BE-BA4D-128C38C3EE28}"/>
                          </a:ext>
                        </a:extLst>
                      </p:cNvPr>
                      <p:cNvPicPr/>
                      <p:nvPr/>
                    </p:nvPicPr>
                    <p:blipFill>
                      <a:blip r:embed="rId10"/>
                      <a:stretch>
                        <a:fillRect/>
                      </a:stretch>
                    </p:blipFill>
                    <p:spPr>
                      <a:xfrm>
                        <a:off x="8300850" y="980497"/>
                        <a:ext cx="1000125" cy="4829175"/>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BBBDBAC3-F9DF-4D8B-83D8-49EB5F745878}"/>
              </a:ext>
            </a:extLst>
          </p:cNvPr>
          <p:cNvGraphicFramePr>
            <a:graphicFrameLocks noChangeAspect="1"/>
          </p:cNvGraphicFramePr>
          <p:nvPr/>
        </p:nvGraphicFramePr>
        <p:xfrm>
          <a:off x="9597822" y="956714"/>
          <a:ext cx="952500" cy="4886325"/>
        </p:xfrm>
        <a:graphic>
          <a:graphicData uri="http://schemas.openxmlformats.org/presentationml/2006/ole">
            <mc:AlternateContent xmlns:mc="http://schemas.openxmlformats.org/markup-compatibility/2006">
              <mc:Choice xmlns:v="urn:schemas-microsoft-com:vml" Requires="v">
                <p:oleObj spid="_x0000_s8197" name="Bitmap Image" r:id="rId11" imgW="952560" imgH="4886280" progId="Paint.Picture.1">
                  <p:embed/>
                </p:oleObj>
              </mc:Choice>
              <mc:Fallback>
                <p:oleObj name="Bitmap Image" r:id="rId11" imgW="952560" imgH="4886280" progId="Paint.Picture.1">
                  <p:embed/>
                  <p:pic>
                    <p:nvPicPr>
                      <p:cNvPr id="16" name="Object 15">
                        <a:extLst>
                          <a:ext uri="{FF2B5EF4-FFF2-40B4-BE49-F238E27FC236}">
                            <a16:creationId xmlns:a16="http://schemas.microsoft.com/office/drawing/2014/main" id="{BBBDBAC3-F9DF-4D8B-83D8-49EB5F745878}"/>
                          </a:ext>
                        </a:extLst>
                      </p:cNvPr>
                      <p:cNvPicPr/>
                      <p:nvPr/>
                    </p:nvPicPr>
                    <p:blipFill>
                      <a:blip r:embed="rId12"/>
                      <a:stretch>
                        <a:fillRect/>
                      </a:stretch>
                    </p:blipFill>
                    <p:spPr>
                      <a:xfrm>
                        <a:off x="9597822" y="956714"/>
                        <a:ext cx="952500" cy="4886325"/>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91905C57-474E-43EA-BFE3-0892A86C0B2D}"/>
              </a:ext>
            </a:extLst>
          </p:cNvPr>
          <p:cNvGraphicFramePr>
            <a:graphicFrameLocks noChangeAspect="1"/>
          </p:cNvGraphicFramePr>
          <p:nvPr/>
        </p:nvGraphicFramePr>
        <p:xfrm>
          <a:off x="10910503" y="956714"/>
          <a:ext cx="962025" cy="4895850"/>
        </p:xfrm>
        <a:graphic>
          <a:graphicData uri="http://schemas.openxmlformats.org/presentationml/2006/ole">
            <mc:AlternateContent xmlns:mc="http://schemas.openxmlformats.org/markup-compatibility/2006">
              <mc:Choice xmlns:v="urn:schemas-microsoft-com:vml" Requires="v">
                <p:oleObj spid="_x0000_s8198" name="Bitmap Image" r:id="rId13" imgW="961920" imgH="4896000" progId="Paint.Picture.1">
                  <p:embed/>
                </p:oleObj>
              </mc:Choice>
              <mc:Fallback>
                <p:oleObj name="Bitmap Image" r:id="rId13" imgW="961920" imgH="4896000" progId="Paint.Picture.1">
                  <p:embed/>
                  <p:pic>
                    <p:nvPicPr>
                      <p:cNvPr id="18" name="Object 17">
                        <a:extLst>
                          <a:ext uri="{FF2B5EF4-FFF2-40B4-BE49-F238E27FC236}">
                            <a16:creationId xmlns:a16="http://schemas.microsoft.com/office/drawing/2014/main" id="{91905C57-474E-43EA-BFE3-0892A86C0B2D}"/>
                          </a:ext>
                        </a:extLst>
                      </p:cNvPr>
                      <p:cNvPicPr/>
                      <p:nvPr/>
                    </p:nvPicPr>
                    <p:blipFill>
                      <a:blip r:embed="rId14"/>
                      <a:stretch>
                        <a:fillRect/>
                      </a:stretch>
                    </p:blipFill>
                    <p:spPr>
                      <a:xfrm>
                        <a:off x="10910503" y="956714"/>
                        <a:ext cx="962025" cy="4895850"/>
                      </a:xfrm>
                      <a:prstGeom prst="rect">
                        <a:avLst/>
                      </a:prstGeom>
                    </p:spPr>
                  </p:pic>
                </p:oleObj>
              </mc:Fallback>
            </mc:AlternateContent>
          </a:graphicData>
        </a:graphic>
      </p:graphicFrame>
    </p:spTree>
    <p:extLst>
      <p:ext uri="{BB962C8B-B14F-4D97-AF65-F5344CB8AC3E}">
        <p14:creationId xmlns:p14="http://schemas.microsoft.com/office/powerpoint/2010/main" val="1424846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A96277-90F0-4AFC-88A8-EE3238A37824}"/>
              </a:ext>
            </a:extLst>
          </p:cNvPr>
          <p:cNvSpPr>
            <a:spLocks noGrp="1"/>
          </p:cNvSpPr>
          <p:nvPr>
            <p:ph type="sldNum" sz="quarter" idx="12"/>
          </p:nvPr>
        </p:nvSpPr>
        <p:spPr/>
        <p:txBody>
          <a:bodyPr/>
          <a:lstStyle/>
          <a:p>
            <a:fld id="{09ED16AC-B269-4CF5-BA69-CBBBC07C21AA}" type="slidenum">
              <a:rPr lang="en-US" smtClean="0"/>
              <a:t>9</a:t>
            </a:fld>
            <a:endParaRPr lang="en-US" dirty="0"/>
          </a:p>
        </p:txBody>
      </p:sp>
      <p:pic>
        <p:nvPicPr>
          <p:cNvPr id="5" name="Picture 4">
            <a:extLst>
              <a:ext uri="{FF2B5EF4-FFF2-40B4-BE49-F238E27FC236}">
                <a16:creationId xmlns:a16="http://schemas.microsoft.com/office/drawing/2014/main" id="{4DAF78E0-0835-426C-8551-B68F8510648A}"/>
              </a:ext>
            </a:extLst>
          </p:cNvPr>
          <p:cNvPicPr>
            <a:picLocks noChangeAspect="1"/>
          </p:cNvPicPr>
          <p:nvPr/>
        </p:nvPicPr>
        <p:blipFill>
          <a:blip r:embed="rId3"/>
          <a:stretch>
            <a:fillRect/>
          </a:stretch>
        </p:blipFill>
        <p:spPr>
          <a:xfrm>
            <a:off x="341980" y="130175"/>
            <a:ext cx="11011820" cy="5994400"/>
          </a:xfrm>
          <a:prstGeom prst="rect">
            <a:avLst/>
          </a:prstGeom>
        </p:spPr>
      </p:pic>
      <p:pic>
        <p:nvPicPr>
          <p:cNvPr id="7" name="Picture 6">
            <a:extLst>
              <a:ext uri="{FF2B5EF4-FFF2-40B4-BE49-F238E27FC236}">
                <a16:creationId xmlns:a16="http://schemas.microsoft.com/office/drawing/2014/main" id="{B527085E-3DDC-43C3-98B2-98EBEB01219E}"/>
              </a:ext>
            </a:extLst>
          </p:cNvPr>
          <p:cNvPicPr>
            <a:picLocks noChangeAspect="1"/>
          </p:cNvPicPr>
          <p:nvPr/>
        </p:nvPicPr>
        <p:blipFill>
          <a:blip r:embed="rId4"/>
          <a:stretch>
            <a:fillRect/>
          </a:stretch>
        </p:blipFill>
        <p:spPr>
          <a:xfrm>
            <a:off x="9396412" y="822325"/>
            <a:ext cx="2543175" cy="2495550"/>
          </a:xfrm>
          <a:prstGeom prst="rect">
            <a:avLst/>
          </a:prstGeom>
        </p:spPr>
      </p:pic>
      <p:sp>
        <p:nvSpPr>
          <p:cNvPr id="9" name="TextBox 8">
            <a:extLst>
              <a:ext uri="{FF2B5EF4-FFF2-40B4-BE49-F238E27FC236}">
                <a16:creationId xmlns:a16="http://schemas.microsoft.com/office/drawing/2014/main" id="{B93728E6-9117-48BA-AACB-7717F49ECB04}"/>
              </a:ext>
            </a:extLst>
          </p:cNvPr>
          <p:cNvSpPr txBox="1"/>
          <p:nvPr/>
        </p:nvSpPr>
        <p:spPr>
          <a:xfrm>
            <a:off x="203199" y="6358493"/>
            <a:ext cx="10464800" cy="369332"/>
          </a:xfrm>
          <a:prstGeom prst="rect">
            <a:avLst/>
          </a:prstGeom>
          <a:noFill/>
        </p:spPr>
        <p:txBody>
          <a:bodyPr wrap="square">
            <a:spAutoFit/>
          </a:bodyPr>
          <a:lstStyle/>
          <a:p>
            <a:r>
              <a:rPr lang="en-US" dirty="0"/>
              <a:t>PA DOH </a:t>
            </a:r>
            <a:r>
              <a:rPr lang="en-US" dirty="0">
                <a:hlinkClick r:id="rId5"/>
              </a:rPr>
              <a:t>https://data.pa.gov/Covid-19/COVID-19-Aggregate-Death-Data-Current-Weekly-Count/fbgu-sqgp</a:t>
            </a:r>
            <a:r>
              <a:rPr lang="en-US" dirty="0"/>
              <a:t> </a:t>
            </a:r>
          </a:p>
        </p:txBody>
      </p:sp>
    </p:spTree>
    <p:extLst>
      <p:ext uri="{BB962C8B-B14F-4D97-AF65-F5344CB8AC3E}">
        <p14:creationId xmlns:p14="http://schemas.microsoft.com/office/powerpoint/2010/main" val="42783069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5491</TotalTime>
  <Words>1891</Words>
  <Application>Microsoft Office PowerPoint</Application>
  <PresentationFormat>Widescreen</PresentationFormat>
  <Paragraphs>160</Paragraphs>
  <Slides>22</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1" baseType="lpstr">
      <vt:lpstr>Arial</vt:lpstr>
      <vt:lpstr>Calibri</vt:lpstr>
      <vt:lpstr>Calibri Light</vt:lpstr>
      <vt:lpstr>Merriweather</vt:lpstr>
      <vt:lpstr>MV Boli</vt:lpstr>
      <vt:lpstr>Open Sans</vt:lpstr>
      <vt:lpstr>Wingdings</vt:lpstr>
      <vt:lpstr>Office Theme</vt:lpstr>
      <vt:lpstr>Paintbrush Picture</vt:lpstr>
      <vt:lpstr>Delco Medical Reserve Corps (MRC) COVID-19 &amp; Monkeypox Update</vt:lpstr>
      <vt:lpstr>Agenda</vt:lpstr>
      <vt:lpstr>COVID -19 </vt:lpstr>
      <vt:lpstr>PowerPoint Presentation</vt:lpstr>
      <vt:lpstr>PowerPoint Presentation</vt:lpstr>
      <vt:lpstr>PowerPoint Presentation</vt:lpstr>
      <vt:lpstr>Summary July 20, 2022  (Delaware County)  </vt:lpstr>
      <vt:lpstr>PowerPoint Presentation</vt:lpstr>
      <vt:lpstr>PowerPoint Presentation</vt:lpstr>
      <vt:lpstr>PowerPoint Presentation</vt:lpstr>
      <vt:lpstr>What is monkeypox?</vt:lpstr>
      <vt:lpstr>Monkeypox (poxvirus) overview</vt:lpstr>
      <vt:lpstr>Monkeypox (poxvirus) overview –cont.</vt:lpstr>
      <vt:lpstr>What caused the 2003 U.S. outbreak? </vt:lpstr>
      <vt:lpstr>How was the 2003 U.S. outbreak contained? </vt:lpstr>
      <vt:lpstr>How is the virus transmitted?</vt:lpstr>
      <vt:lpstr>Prevention</vt:lpstr>
      <vt:lpstr>Vaccines </vt:lpstr>
      <vt:lpstr>Vaccines - continuation </vt:lpstr>
      <vt:lpstr>State and local public health department activities</vt:lpstr>
      <vt:lpstr>PowerPoint Presentation</vt:lpstr>
      <vt:lpstr>      Thank you Victor Alos Rullan, DMD, MPH, MS  Rullanv@co.delaware.pa.us   Tel &amp; Fax  484-763-3113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Delco Medical Reserve Corps (MRC) COVID-19 &amp; Monkeypox Update</dc:title>
  <dc:creator>Rullan, Victor</dc:creator>
  <cp:lastModifiedBy>Rullan, Victor</cp:lastModifiedBy>
  <cp:revision>2</cp:revision>
  <dcterms:created xsi:type="dcterms:W3CDTF">2022-07-22T17:31:28Z</dcterms:created>
  <dcterms:modified xsi:type="dcterms:W3CDTF">2022-07-26T13:02:41Z</dcterms:modified>
</cp:coreProperties>
</file>